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36" r:id="rId35"/>
    <p:sldId id="315" r:id="rId36"/>
    <p:sldId id="272" r:id="rId37"/>
    <p:sldId id="317" r:id="rId38"/>
    <p:sldId id="318" r:id="rId39"/>
    <p:sldId id="274" r:id="rId40"/>
    <p:sldId id="269" r:id="rId41"/>
    <p:sldId id="339" r:id="rId42"/>
    <p:sldId id="340" r:id="rId43"/>
    <p:sldId id="321" r:id="rId44"/>
    <p:sldId id="322" r:id="rId45"/>
    <p:sldId id="323" r:id="rId46"/>
    <p:sldId id="324" r:id="rId47"/>
    <p:sldId id="325" r:id="rId48"/>
    <p:sldId id="326" r:id="rId49"/>
    <p:sldId id="337" r:id="rId50"/>
    <p:sldId id="257" r:id="rId51"/>
    <p:sldId id="277" r:id="rId52"/>
    <p:sldId id="276" r:id="rId53"/>
    <p:sldId id="278" r:id="rId54"/>
    <p:sldId id="279" r:id="rId55"/>
    <p:sldId id="280" r:id="rId56"/>
    <p:sldId id="281" r:id="rId57"/>
    <p:sldId id="330" r:id="rId58"/>
    <p:sldId id="331" r:id="rId59"/>
    <p:sldId id="332" r:id="rId60"/>
    <p:sldId id="334" r:id="rId61"/>
    <p:sldId id="282" r:id="rId62"/>
    <p:sldId id="283" r:id="rId63"/>
    <p:sldId id="327" r:id="rId64"/>
    <p:sldId id="328" r:id="rId65"/>
    <p:sldId id="329" r:id="rId66"/>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82881" autoAdjust="0"/>
  </p:normalViewPr>
  <p:slideViewPr>
    <p:cSldViewPr snapToGrid="0">
      <p:cViewPr varScale="1">
        <p:scale>
          <a:sx n="118" d="100"/>
          <a:sy n="118" d="100"/>
        </p:scale>
        <p:origin x="2792" y="200"/>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26/12/17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‹Nr.›</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3105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49</a:t>
            </a:fld>
            <a:endParaRPr lang="es-PE"/>
          </a:p>
        </p:txBody>
      </p:sp>
    </p:spTree>
    <p:extLst>
      <p:ext uri="{BB962C8B-B14F-4D97-AF65-F5344CB8AC3E}">
        <p14:creationId xmlns:p14="http://schemas.microsoft.com/office/powerpoint/2010/main" val="273043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t>Jboss</a:t>
            </a:r>
            <a:r>
              <a:rPr lang="es-ES_tradnl" dirty="0" smtClean="0"/>
              <a:t> 3.2</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Jboss</a:t>
            </a:r>
            <a:r>
              <a:rPr lang="es-ES_tradnl" baseline="0" dirty="0" smtClean="0"/>
              <a:t> 6.1</a:t>
            </a:r>
            <a:endParaRPr lang="es-ES_tradnl" dirty="0" smtClean="0"/>
          </a:p>
          <a:p>
            <a:r>
              <a:rPr lang="es-ES_tradnl" dirty="0" err="1" smtClean="0"/>
              <a:t>Jboss</a:t>
            </a:r>
            <a:r>
              <a:rPr lang="es-ES_tradnl" baseline="0" dirty="0" smtClean="0"/>
              <a:t> 6.3</a:t>
            </a:r>
          </a:p>
          <a:p>
            <a:endParaRPr lang="es-ES_tradnl" baseline="0" dirty="0" smtClean="0"/>
          </a:p>
          <a:p>
            <a:r>
              <a:rPr lang="es-ES_tradnl" baseline="0" smtClean="0"/>
              <a:t>11.  </a:t>
            </a:r>
            <a:r>
              <a:rPr lang="es-ES_tradnl" baseline="0" dirty="0" err="1" smtClean="0"/>
              <a:t>seace</a:t>
            </a:r>
            <a:r>
              <a:rPr lang="es-ES_tradnl" baseline="0" dirty="0" smtClean="0"/>
              <a:t> 3</a:t>
            </a:r>
          </a:p>
          <a:p>
            <a:endParaRPr lang="es-ES_tradnl" dirty="0" smtClean="0"/>
          </a:p>
          <a:p>
            <a:endParaRPr lang="es-ES_tradnl" dirty="0" smtClean="0"/>
          </a:p>
          <a:p>
            <a:r>
              <a:rPr lang="es-ES_tradnl" dirty="0" smtClean="0"/>
              <a:t>12</a:t>
            </a:r>
            <a:r>
              <a:rPr lang="es-ES_tradnl" baseline="0" dirty="0" smtClean="0"/>
              <a:t>.2.1 jee7</a:t>
            </a:r>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63</a:t>
            </a:fld>
            <a:endParaRPr lang="es-PE"/>
          </a:p>
        </p:txBody>
      </p:sp>
    </p:spTree>
    <p:extLst>
      <p:ext uri="{BB962C8B-B14F-4D97-AF65-F5344CB8AC3E}">
        <p14:creationId xmlns:p14="http://schemas.microsoft.com/office/powerpoint/2010/main" val="1127626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65</a:t>
            </a:fld>
            <a:endParaRPr lang="es-PE"/>
          </a:p>
        </p:txBody>
      </p:sp>
    </p:spTree>
    <p:extLst>
      <p:ext uri="{BB962C8B-B14F-4D97-AF65-F5344CB8AC3E}">
        <p14:creationId xmlns:p14="http://schemas.microsoft.com/office/powerpoint/2010/main" val="30617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26/12/17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‹Nr.›</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4" Type="http://schemas.openxmlformats.org/officeDocument/2006/relationships/hyperlink" Target="https://martinfowler.com/bliki/CQRS.html" TargetMode="External"/><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4" Type="http://schemas.openxmlformats.org/officeDocument/2006/relationships/hyperlink" Target="http://samnewman.io/patterns/architectural/bff/" TargetMode="External"/><Relationship Id="rId5" Type="http://schemas.openxmlformats.org/officeDocument/2006/relationships/hyperlink" Target="http://microservices.io/patterns/apigateway.html" TargetMode="External"/><Relationship Id="rId6" Type="http://schemas.openxmlformats.org/officeDocument/2006/relationships/image" Target="../media/image8.w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4" Type="http://schemas.openxmlformats.org/officeDocument/2006/relationships/hyperlink" Target="http://soapatterns.org/candidate_patterns/federated_identity" TargetMode="External"/><Relationship Id="rId5" Type="http://schemas.openxmlformats.org/officeDocument/2006/relationships/image" Target="../media/image9.w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hat.com/es/technologies/linux-platforms/enterprise-linux/options" TargetMode="External"/><Relationship Id="rId3" Type="http://schemas.openxmlformats.org/officeDocument/2006/relationships/hyperlink" Target="https://www.forbes.com/sites/adrianbridgwater/2017/08/03/red-hat-pushes-linux-towards-the-four-footprints-of-technology/#67102c9f44d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ttpd.apache.org/" TargetMode="External"/><Relationship Id="rId3" Type="http://schemas.openxmlformats.org/officeDocument/2006/relationships/hyperlink" Target="https://w3techs.com/technologies/history_overview/web_serve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4" Type="http://schemas.openxmlformats.org/officeDocument/2006/relationships/hyperlink" Target="http://php.net/manual/es/index.php" TargetMode="External"/><Relationship Id="rId5" Type="http://schemas.openxmlformats.org/officeDocument/2006/relationships/hyperlink" Target="https://w3techs.com/technologies/history_overview/programming_language"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4" Type="http://schemas.openxmlformats.org/officeDocument/2006/relationships/hyperlink" Target="https://easywpguide.com/wordpress-manual/" TargetMode="External"/><Relationship Id="rId5" Type="http://schemas.openxmlformats.org/officeDocument/2006/relationships/hyperlink" Target="https://w3techs.com/technologies/history_overview/content_management"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4" Type="http://schemas.openxmlformats.org/officeDocument/2006/relationships/hyperlink" Target="https://db-engines.com/en/ranking_trend/relational+dbms"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oracle.com/middleware/1213/webti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oracle.com/technetwork/middleware/weblogic/overview/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oracle.com/middleware/1221/coherence/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wmf"/></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4" Type="http://schemas.openxmlformats.org/officeDocument/2006/relationships/hyperlink" Target="https://www.udacity.com/course/scalable-microservices-with-kubernetes--ud615"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hyperlink" Target="https://apiumhub.com/tech-blog-barcelona/top-benefits-using-docker" TargetMode="External"/><Relationship Id="rId4" Type="http://schemas.openxmlformats.org/officeDocument/2006/relationships/hyperlink" Target="https://rubygarage.org/blog/advantages-of-using-docker-for-microservices" TargetMode="External"/><Relationship Id="rId5" Type="http://schemas.openxmlformats.org/officeDocument/2006/relationships/hyperlink" Target="https://medium.com/flow-ci/introduction-to-containers-concept-pros-and-cons-orchestration-docker-and-other-alternatives-9a2f1b61132c"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hyperlink" Target="https://projects.spring.io/spring-boot/" TargetMode="External"/><Relationship Id="rId4" Type="http://schemas.openxmlformats.org/officeDocument/2006/relationships/hyperlink" Target="https://projects.spring.io/spring-boot/#quick-start"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hyperlink" Target="https://projects.spring.io/spring-security/" TargetMode="External"/><Relationship Id="rId4" Type="http://schemas.openxmlformats.org/officeDocument/2006/relationships/hyperlink" Target="https://projects.spring.io/spring-security/#quick-start"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hyperlink" Target="https://projects.spring.io/spring-batch/" TargetMode="External"/><Relationship Id="rId4" Type="http://schemas.openxmlformats.org/officeDocument/2006/relationships/hyperlink" Target="https://projects.spring.io/spring-batch/#quick-start"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hyperlink" Target="http://www.oracle.com/technetwork/middleware/service-bus/" TargetMode="External"/><Relationship Id="rId4" Type="http://schemas.openxmlformats.org/officeDocument/2006/relationships/hyperlink" Target="http://www.oracle.com/technetwork/middleware/soasuite/overview/wp-soa-suite-whats-new-12c-2217186.pdf"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hyperlink" Target="http://www.oracle.com/technetwork/middleware/soasuite/" TargetMode="External"/><Relationship Id="rId4" Type="http://schemas.openxmlformats.org/officeDocument/2006/relationships/hyperlink" Target="http://www.oracle.com/technetwork/middleware/soasuite/overview/wp-soa-suite-whats-new-12c-2217186.pdf"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dis.io/documentation" TargetMode="External"/><Relationship Id="rId3" Type="http://schemas.openxmlformats.org/officeDocument/2006/relationships/hyperlink" Target="https://redislabs.com/solutions/use-cases/redis-for-cach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odejs.org/es/docs/" TargetMode="External"/><Relationship Id="rId3" Type="http://schemas.openxmlformats.org/officeDocument/2006/relationships/hyperlink" Target="https://www.toptal.com/nodejs/why-the-hell-would-i-use-node-j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wmf"/></Relationships>
</file>

<file path=ppt/slides/_rels/slide45.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4" Type="http://schemas.openxmlformats.org/officeDocument/2006/relationships/hyperlink" Target="http://www.tnrglobal.com/blog/2012/03/elasticsearch-evaluation-white-paper-released-promising-for-big-data/" TargetMode="External"/><Relationship Id="rId5" Type="http://schemas.openxmlformats.org/officeDocument/2006/relationships/hyperlink" Target="https://www.oreilly.com/ideas/10-elasticsearch-metrics-to-watch"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hyperlink" Target="http://cassandra.apache.org/" TargetMode="External"/><Relationship Id="rId4" Type="http://schemas.openxmlformats.org/officeDocument/2006/relationships/hyperlink" Target="https://www.panel.es/blog/por-que-cassandra-no-es-una-base-de-datos-cualquiera/" TargetMode="External"/><Relationship Id="rId5" Type="http://schemas.openxmlformats.org/officeDocument/2006/relationships/hyperlink" Target="https://www.paradigmadigital.com/dev/cassandra-la-dama-de-las-bases-de-datos-nosql/" TargetMode="External"/><Relationship Id="rId6" Type="http://schemas.openxmlformats.org/officeDocument/2006/relationships/hyperlink" Target="https://www.datastax.com/products/datastax-enterprise-support"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wmf"/></Relationships>
</file>

<file path=ppt/slides/_rels/slide48.xml.rels><?xml version="1.0" encoding="UTF-8" standalone="yes"?>
<Relationships xmlns="http://schemas.openxmlformats.org/package/2006/relationships"><Relationship Id="rId3" Type="http://schemas.openxmlformats.org/officeDocument/2006/relationships/hyperlink" Target="http://www.oracle.com/technetwork/database/options/clustering" TargetMode="External"/><Relationship Id="rId4" Type="http://schemas.openxmlformats.org/officeDocument/2006/relationships/hyperlink" Target="https://docs.oracle.com/database/121/DBLIC/editions.htm"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hyperlink" Target="http://www.oracle.com/technetwork/database/enterprise-edition" TargetMode="External"/><Relationship Id="rId4" Type="http://schemas.openxmlformats.org/officeDocument/2006/relationships/hyperlink" Target="https://docs.oracle.com/database/121/DBLIC/editions.htm"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smtClean="0"/>
              <a:t>Fedora</a:t>
            </a:r>
            <a:r>
              <a:rPr lang="es-ES" dirty="0"/>
              <a:t>.</a:t>
            </a:r>
            <a:endParaRPr lang="es-ES" dirty="0" smtClean="0"/>
          </a:p>
          <a:p>
            <a:pPr algn="just"/>
            <a:r>
              <a:rPr lang="es-ES" dirty="0" smtClean="0"/>
              <a:t>Características</a:t>
            </a:r>
            <a:r>
              <a:rPr lang="es-ES" dirty="0"/>
              <a:t>:</a:t>
            </a:r>
          </a:p>
          <a:p>
            <a:pPr lvl="1" algn="just"/>
            <a:r>
              <a:rPr lang="es-ES" dirty="0"/>
              <a:t>Las variantes son versiones personalizadas de Red </a:t>
            </a:r>
            <a:r>
              <a:rPr lang="es-ES" dirty="0" err="1"/>
              <a:t>Hat</a:t>
            </a:r>
            <a:r>
              <a:rPr lang="es-ES" dirty="0"/>
              <a:t> Enterprise Linux Server para casos prácticos, aplicaciones y arquitecturas de hardware específicos.</a:t>
            </a:r>
          </a:p>
          <a:p>
            <a:pPr lvl="1" algn="just"/>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pPr algn="just"/>
            <a:r>
              <a:rPr lang="es-ES" dirty="0" smtClean="0"/>
              <a:t>Escenarios </a:t>
            </a:r>
            <a:r>
              <a:rPr lang="es-ES" dirty="0"/>
              <a:t>de uso</a:t>
            </a:r>
            <a:r>
              <a:rPr lang="es-ES" dirty="0" smtClean="0"/>
              <a:t>:</a:t>
            </a:r>
          </a:p>
          <a:p>
            <a:pPr lvl="1" algn="just"/>
            <a:r>
              <a:rPr lang="es-ES" dirty="0" smtClean="0"/>
              <a:t>Sistema operativo para servidores que proporcionen servicios TI en arquitecturas x86_64, </a:t>
            </a:r>
            <a:r>
              <a:rPr lang="es-ES" dirty="0" err="1" smtClean="0"/>
              <a:t>power</a:t>
            </a:r>
            <a:r>
              <a:rPr lang="es-ES" dirty="0" smtClean="0"/>
              <a:t>, </a:t>
            </a:r>
            <a:r>
              <a:rPr lang="es-ES" dirty="0" err="1" smtClean="0"/>
              <a:t>System</a:t>
            </a:r>
            <a:r>
              <a:rPr lang="es-ES" dirty="0" smtClean="0"/>
              <a:t> Z.</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www.redhat.com/es/technologies/linux-platforms/enterprise-linux/options</a:t>
            </a:r>
            <a:endParaRPr lang="es-ES" dirty="0" smtClean="0"/>
          </a:p>
          <a:p>
            <a:pPr lvl="1" algn="just"/>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lgn="just"/>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err="1" smtClean="0"/>
              <a:t>URL's</a:t>
            </a:r>
            <a:r>
              <a:rPr lang="es-ES" sz="1600" dirty="0" smtClean="0"/>
              <a:t> de referencia:</a:t>
            </a:r>
            <a:endParaRPr lang="es-ES" sz="1600" dirty="0"/>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err="1" smtClean="0"/>
              <a:t>URL's</a:t>
            </a:r>
            <a:r>
              <a:rPr lang="es-ES" dirty="0" smtClean="0"/>
              <a:t> de referencia:</a:t>
            </a:r>
            <a:endParaRPr lang="es-ES" dirty="0"/>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r>
              <a:rPr lang="es-ES" dirty="0" smtClean="0"/>
              <a:t>Servidor de aplicaciones java EE </a:t>
            </a:r>
          </a:p>
          <a:p>
            <a:pPr lvl="1"/>
            <a:r>
              <a:rPr lang="es-ES" dirty="0" smtClean="0"/>
              <a:t>Despliegue y gestión con entornos </a:t>
            </a:r>
            <a:r>
              <a:rPr lang="es-ES" dirty="0" err="1" smtClean="0"/>
              <a:t>virtualizados</a:t>
            </a:r>
            <a:r>
              <a:rPr lang="es-ES" dirty="0" smtClean="0"/>
              <a:t>.</a:t>
            </a:r>
          </a:p>
          <a:p>
            <a:pPr lvl="1"/>
            <a:r>
              <a:rPr lang="es-ES" dirty="0" smtClean="0"/>
              <a:t>Gestión integrada del trafico http.</a:t>
            </a:r>
          </a:p>
          <a:p>
            <a:pPr lvl="1"/>
            <a:r>
              <a:rPr lang="es-ES" dirty="0" smtClean="0"/>
              <a:t>Alta disponibilidad y recuperación de desastres.</a:t>
            </a:r>
          </a:p>
          <a:p>
            <a:pPr marL="457200" lvl="1" indent="0">
              <a:buNone/>
            </a:pPr>
            <a:endParaRPr lang="es-ES" dirty="0" smtClean="0"/>
          </a:p>
          <a:p>
            <a:r>
              <a:rPr lang="es-ES" dirty="0" smtClean="0"/>
              <a:t>Escenarios de uso:</a:t>
            </a:r>
          </a:p>
          <a:p>
            <a:pPr lvl="1"/>
            <a:r>
              <a:rPr lang="es-ES" dirty="0" smtClean="0"/>
              <a:t>Desplegar aplicaciones web java EE</a:t>
            </a:r>
          </a:p>
          <a:p>
            <a:pPr lvl="1"/>
            <a:r>
              <a:rPr lang="es-ES" dirty="0"/>
              <a:t>Desplegar </a:t>
            </a:r>
            <a:r>
              <a:rPr lang="es-ES" dirty="0" smtClean="0"/>
              <a:t>servicios web</a:t>
            </a:r>
          </a:p>
          <a:p>
            <a:pPr lvl="1"/>
            <a:r>
              <a:rPr lang="es-ES" dirty="0"/>
              <a:t>Desplegar servicios </a:t>
            </a:r>
            <a:r>
              <a:rPr lang="es-ES" dirty="0" err="1" smtClean="0"/>
              <a:t>rest</a:t>
            </a:r>
            <a:endParaRPr lang="es-ES" dirty="0" smtClean="0"/>
          </a:p>
          <a:p>
            <a:pPr marL="457200" lvl="1" indent="0">
              <a:buNone/>
            </a:pPr>
            <a:endParaRPr lang="es-ES" dirty="0" smtClean="0"/>
          </a:p>
          <a:p>
            <a:r>
              <a:rPr lang="es-ES" dirty="0" err="1" smtClean="0"/>
              <a:t>URL's</a:t>
            </a:r>
            <a:r>
              <a:rPr lang="es-ES" dirty="0" smtClean="0"/>
              <a:t> de referencia:</a:t>
            </a:r>
          </a:p>
          <a:p>
            <a:pPr lvl="1"/>
            <a:r>
              <a:rPr lang="es-ES" dirty="0">
                <a:hlinkClick r:id="rId3"/>
              </a:rPr>
              <a:t>http://</a:t>
            </a:r>
            <a:r>
              <a:rPr lang="es-ES" dirty="0" smtClean="0">
                <a:hlinkClick r:id="rId3"/>
              </a:rPr>
              <a:t>www.oracle.com/technetwork/middleware/weblogic/overview/</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r>
              <a:rPr lang="es-ES" dirty="0"/>
              <a:t>Mecanismo </a:t>
            </a:r>
            <a:r>
              <a:rPr lang="es-PE" dirty="0"/>
              <a:t>de persistencia permite la recuperación automática de una interrupción parcial o completa del clúster. </a:t>
            </a:r>
          </a:p>
          <a:p>
            <a:pPr lvl="1"/>
            <a:r>
              <a:rPr lang="es-ES" dirty="0"/>
              <a:t>Puede usar con almacenamiento local para velocidad o almacenamiento conectado a la red para la máxima disponibilidad.</a:t>
            </a:r>
            <a:endParaRPr lang="es-PE" dirty="0"/>
          </a:p>
          <a:p>
            <a:pPr lvl="1"/>
            <a:r>
              <a:rPr lang="es-ES" dirty="0"/>
              <a:t>Se implementa sobre </a:t>
            </a:r>
            <a:r>
              <a:rPr lang="es-ES" dirty="0" err="1"/>
              <a:t>Weblogic</a:t>
            </a:r>
            <a:r>
              <a:rPr lang="es-ES" dirty="0"/>
              <a:t> Server</a:t>
            </a:r>
            <a:endParaRPr lang="es-PE" dirty="0"/>
          </a:p>
          <a:p>
            <a:pPr lvl="1"/>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r>
              <a:rPr lang="es-ES" dirty="0"/>
              <a:t>Proporciona</a:t>
            </a:r>
            <a:r>
              <a:rPr lang="es-PE" dirty="0"/>
              <a:t> soporte distribuido único para Java 8 lambdas y </a:t>
            </a:r>
            <a:r>
              <a:rPr lang="es-PE" dirty="0" err="1"/>
              <a:t>streams</a:t>
            </a:r>
            <a:r>
              <a:rPr lang="es-PE" dirty="0"/>
              <a:t>.</a:t>
            </a:r>
            <a:endParaRPr lang="es-ES" dirty="0"/>
          </a:p>
          <a:p>
            <a:r>
              <a:rPr lang="es-ES" dirty="0" smtClean="0"/>
              <a:t>Escenarios </a:t>
            </a:r>
            <a:r>
              <a:rPr lang="es-ES" dirty="0"/>
              <a:t>de uso</a:t>
            </a:r>
            <a:r>
              <a:rPr lang="es-ES" dirty="0" smtClean="0"/>
              <a:t>:</a:t>
            </a:r>
          </a:p>
          <a:p>
            <a:pPr lvl="1"/>
            <a:r>
              <a:rPr lang="es-ES" dirty="0"/>
              <a:t>Crear redes de datos en memoria para agilizar las lecturas/escrituras de objetos</a:t>
            </a:r>
            <a:endParaRPr lang="es-ES" dirty="0" smtClean="0"/>
          </a:p>
          <a:p>
            <a:r>
              <a:rPr lang="es-ES" dirty="0" err="1" smtClean="0"/>
              <a:t>URL's</a:t>
            </a:r>
            <a:r>
              <a:rPr lang="es-ES" dirty="0" smtClean="0"/>
              <a:t> de referencia:</a:t>
            </a:r>
            <a:endParaRPr lang="es-ES" dirty="0"/>
          </a:p>
          <a:p>
            <a:pPr lvl="1"/>
            <a:r>
              <a:rPr lang="es-PE" u="sng" dirty="0">
                <a:hlinkClick r:id="rId3"/>
              </a:rPr>
              <a:t>https://docs.oracle.com/middleware/1221/coherence/</a:t>
            </a:r>
            <a:r>
              <a:rPr lang="es-PE" dirty="0"/>
              <a:t> </a:t>
            </a:r>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a:t>
            </a:r>
            <a:r>
              <a:rPr lang="en-US" sz="2000" dirty="0" smtClean="0"/>
              <a:t>Boot  1.5</a:t>
            </a:r>
            <a:endParaRPr lang="en-US" sz="2000" dirty="0"/>
          </a:p>
          <a:p>
            <a:r>
              <a:rPr lang="en-US" sz="2000" dirty="0" smtClean="0"/>
              <a:t>Spring Security 5.0</a:t>
            </a:r>
          </a:p>
          <a:p>
            <a:r>
              <a:rPr lang="en-US" sz="2000" dirty="0"/>
              <a:t>Spring </a:t>
            </a:r>
            <a:r>
              <a:rPr lang="en-US" sz="2000" dirty="0" smtClean="0"/>
              <a:t>Batch 4.0</a:t>
            </a:r>
            <a:endParaRPr lang="en-US" sz="2000" dirty="0"/>
          </a:p>
          <a:p>
            <a:endParaRPr lang="en-US" sz="2000" dirty="0"/>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582486" y="1536192"/>
            <a:ext cx="6476169" cy="4743096"/>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err="1"/>
              <a:t>Docker</a:t>
            </a:r>
            <a:r>
              <a:rPr lang="es-PE" dirty="0"/>
              <a:t> automatiza el despliegue de aplicaciones dentro de contenedores de software, proporcionando una capa adicional de abstracción y automatización de Virtualización a nivel de sistema operativo en Linux</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crear contenedores con </a:t>
            </a:r>
            <a:r>
              <a:rPr lang="es-ES" dirty="0"/>
              <a:t>la portabilidad, </a:t>
            </a:r>
            <a:r>
              <a:rPr lang="es-ES" dirty="0" smtClean="0"/>
              <a:t>ligereza </a:t>
            </a:r>
            <a:r>
              <a:rPr lang="es-ES" dirty="0"/>
              <a:t>y la autosuficiencia </a:t>
            </a:r>
            <a:endParaRPr lang="es-ES" dirty="0" smtClean="0"/>
          </a:p>
          <a:p>
            <a:pPr lvl="1"/>
            <a:r>
              <a:rPr lang="es-ES" dirty="0" smtClean="0"/>
              <a:t>Permite gestionar repositorios, imágenes y contenedores</a:t>
            </a:r>
          </a:p>
          <a:p>
            <a:pPr marL="457200" lvl="1" indent="0">
              <a:buNone/>
            </a:pPr>
            <a:endParaRPr lang="es-ES" dirty="0" smtClean="0"/>
          </a:p>
          <a:p>
            <a:r>
              <a:rPr lang="es-ES" dirty="0" smtClean="0"/>
              <a:t>Escenarios </a:t>
            </a:r>
            <a:r>
              <a:rPr lang="es-ES" dirty="0"/>
              <a:t>de uso</a:t>
            </a:r>
            <a:r>
              <a:rPr lang="es-ES" dirty="0" smtClean="0"/>
              <a:t>:</a:t>
            </a:r>
          </a:p>
          <a:p>
            <a:pPr lvl="1"/>
            <a:r>
              <a:rPr lang="es-ES" dirty="0"/>
              <a:t>Podremos establecer una base desde la que comenzar nuestros proyectos, lo que nos ahorrará el tiempo de preparar el entorno para cada uno de </a:t>
            </a:r>
            <a:r>
              <a:rPr lang="es-ES" dirty="0" smtClean="0"/>
              <a:t>ellos.</a:t>
            </a:r>
          </a:p>
          <a:p>
            <a:pPr lvl="1"/>
            <a:r>
              <a:rPr lang="es-ES" dirty="0" smtClean="0"/>
              <a:t>Despliegue de aplicaciones</a:t>
            </a:r>
            <a:r>
              <a:rPr lang="es-ES" dirty="0"/>
              <a:t> libres de las dependencias instaladas en el sistema anfitrión</a:t>
            </a:r>
            <a:r>
              <a:rPr lang="es-ES" dirty="0" smtClean="0"/>
              <a:t>.</a:t>
            </a:r>
          </a:p>
          <a:p>
            <a:pPr marL="685800" lvl="2">
              <a:spcBef>
                <a:spcPts val="1000"/>
              </a:spcBef>
              <a:buFont typeface="Wingdings" pitchFamily="2" charset="2"/>
              <a:buChar char="Ø"/>
            </a:pPr>
            <a:endParaRPr lang="es-ES" dirty="0" smtClean="0"/>
          </a:p>
          <a:p>
            <a:r>
              <a:rPr lang="es-ES" dirty="0" err="1" smtClean="0"/>
              <a:t>URL's</a:t>
            </a:r>
            <a:r>
              <a:rPr lang="es-ES" dirty="0" smtClean="0"/>
              <a:t> de referencia:</a:t>
            </a:r>
            <a:endParaRPr lang="es-ES" dirty="0"/>
          </a:p>
          <a:p>
            <a:pPr lvl="1"/>
            <a:r>
              <a:rPr lang="es-PE" u="sng" dirty="0" smtClean="0">
                <a:hlinkClick r:id="rId3"/>
              </a:rPr>
              <a:t>https</a:t>
            </a:r>
            <a:r>
              <a:rPr lang="es-PE" u="sng" dirty="0">
                <a:hlinkClick r:id="rId3"/>
              </a:rPr>
              <a:t>://</a:t>
            </a:r>
            <a:r>
              <a:rPr lang="es-PE" u="sng" dirty="0" smtClean="0">
                <a:hlinkClick r:id="rId3"/>
              </a:rPr>
              <a:t>apiumhub.com/tech-blog-barcelona/top-benefits-using-docker</a:t>
            </a:r>
            <a:r>
              <a:rPr lang="es-PE" u="sng" dirty="0" smtClean="0"/>
              <a:t>  </a:t>
            </a:r>
            <a:endParaRPr lang="es-PE" u="sng" dirty="0"/>
          </a:p>
          <a:p>
            <a:pPr lvl="1"/>
            <a:r>
              <a:rPr lang="es-PE" u="sng" dirty="0" smtClean="0">
                <a:hlinkClick r:id="rId4"/>
              </a:rPr>
              <a:t>https</a:t>
            </a:r>
            <a:r>
              <a:rPr lang="es-PE" u="sng" dirty="0">
                <a:hlinkClick r:id="rId4"/>
              </a:rPr>
              <a:t>://</a:t>
            </a:r>
            <a:r>
              <a:rPr lang="es-PE" u="sng" dirty="0" smtClean="0">
                <a:hlinkClick r:id="rId4"/>
              </a:rPr>
              <a:t>rubygarage.org/blog/advantages-of-using-docker-for-microservices</a:t>
            </a:r>
            <a:r>
              <a:rPr lang="es-PE" u="sng" dirty="0" smtClean="0"/>
              <a:t> </a:t>
            </a:r>
            <a:endParaRPr lang="es-PE" u="sng" dirty="0"/>
          </a:p>
          <a:p>
            <a:pPr lvl="1"/>
            <a:r>
              <a:rPr lang="es-PE" u="sng" dirty="0" smtClean="0">
                <a:hlinkClick r:id="rId5"/>
              </a:rPr>
              <a:t>https</a:t>
            </a:r>
            <a:r>
              <a:rPr lang="es-PE" u="sng" dirty="0">
                <a:hlinkClick r:id="rId5"/>
              </a:rPr>
              <a:t>://</a:t>
            </a:r>
            <a:r>
              <a:rPr lang="es-PE" u="sng" dirty="0" smtClean="0">
                <a:hlinkClick r:id="rId5"/>
              </a:rPr>
              <a:t>medium.com/flow-ci/introduction-to-containers-concept-pros-and-cons-orchestration-docker-and-other-alternatives-9a2f1b61132c</a:t>
            </a:r>
            <a:r>
              <a:rPr lang="es-PE" u="sng" dirty="0" smtClean="0"/>
              <a:t> </a:t>
            </a:r>
            <a:endParaRPr lang="es-PE" u="sng"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a:t>Spring </a:t>
            </a:r>
            <a:r>
              <a:rPr lang="es-PE" dirty="0" err="1"/>
              <a:t>Boot</a:t>
            </a:r>
            <a:r>
              <a:rPr lang="es-PE" dirty="0"/>
              <a:t> facilita la creación de aplicaciones basadas en java con calidad de producción, para "simplemente ejecutar" con el mínimo de configuración posible.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a:t>
            </a:r>
            <a:r>
              <a:rPr lang="es-ES" dirty="0"/>
              <a:t>crear aplicaciones Spring independientes</a:t>
            </a:r>
          </a:p>
          <a:p>
            <a:pPr lvl="1"/>
            <a:r>
              <a:rPr lang="es-ES" dirty="0" smtClean="0"/>
              <a:t>Embebe </a:t>
            </a:r>
            <a:r>
              <a:rPr lang="es-ES" dirty="0" err="1"/>
              <a:t>Tomcat</a:t>
            </a:r>
            <a:r>
              <a:rPr lang="es-ES" dirty="0"/>
              <a:t>, </a:t>
            </a:r>
            <a:r>
              <a:rPr lang="es-ES" dirty="0" err="1"/>
              <a:t>Jetty</a:t>
            </a:r>
            <a:r>
              <a:rPr lang="es-ES" dirty="0"/>
              <a:t> o </a:t>
            </a:r>
            <a:r>
              <a:rPr lang="es-ES" dirty="0" err="1"/>
              <a:t>Undertow</a:t>
            </a:r>
            <a:r>
              <a:rPr lang="es-ES" dirty="0"/>
              <a:t> directamente (no es necesario implementar archivos WAR)</a:t>
            </a:r>
          </a:p>
          <a:p>
            <a:pPr lvl="1"/>
            <a:r>
              <a:rPr lang="es-ES" dirty="0" smtClean="0"/>
              <a:t>Proporciona </a:t>
            </a:r>
            <a:r>
              <a:rPr lang="es-ES" dirty="0" err="1"/>
              <a:t>POM's</a:t>
            </a:r>
            <a:r>
              <a:rPr lang="es-ES" dirty="0"/>
              <a:t> de 'inicio' para simplificar su configuración de Maven</a:t>
            </a:r>
          </a:p>
          <a:p>
            <a:pPr lvl="1"/>
            <a:r>
              <a:rPr lang="es-ES" dirty="0" smtClean="0"/>
              <a:t>Utiliza </a:t>
            </a:r>
            <a:r>
              <a:rPr lang="es-ES" dirty="0"/>
              <a:t>configuraciones Spring automáticas siempre que sea posible</a:t>
            </a:r>
          </a:p>
          <a:p>
            <a:pPr lvl="1"/>
            <a:r>
              <a:rPr lang="es-ES" dirty="0" smtClean="0"/>
              <a:t>Proporciona </a:t>
            </a:r>
            <a:r>
              <a:rPr lang="es-ES" dirty="0"/>
              <a:t>información de los ambientes de producción, como métricas, controles de estado y configuración externalizada</a:t>
            </a:r>
          </a:p>
          <a:p>
            <a:pPr lvl="1"/>
            <a:r>
              <a:rPr lang="es-ES" dirty="0" smtClean="0"/>
              <a:t>No </a:t>
            </a:r>
            <a:r>
              <a:rPr lang="es-ES" dirty="0"/>
              <a:t>requiere generar código y sin requisitos de configuración XML</a:t>
            </a:r>
          </a:p>
          <a:p>
            <a:pPr lvl="1"/>
            <a:endParaRPr lang="es-ES" dirty="0"/>
          </a:p>
          <a:p>
            <a:r>
              <a:rPr lang="es-ES" dirty="0" smtClean="0"/>
              <a:t>Escenarios </a:t>
            </a:r>
            <a:r>
              <a:rPr lang="es-ES" dirty="0"/>
              <a:t>de uso</a:t>
            </a:r>
            <a:r>
              <a:rPr lang="es-ES" dirty="0" smtClean="0"/>
              <a:t>:</a:t>
            </a:r>
          </a:p>
          <a:p>
            <a:pPr lvl="1"/>
            <a:r>
              <a:rPr lang="es-PE" dirty="0"/>
              <a:t>Implementar aplicaciones web</a:t>
            </a:r>
          </a:p>
          <a:p>
            <a:pPr lvl="1"/>
            <a:r>
              <a:rPr lang="es-PE" dirty="0"/>
              <a:t>Implementar servicios web</a:t>
            </a:r>
          </a:p>
          <a:p>
            <a:pPr lvl="1"/>
            <a:r>
              <a:rPr lang="es-PE" dirty="0"/>
              <a:t>Implementar servicios </a:t>
            </a:r>
            <a:r>
              <a:rPr lang="es-PE" dirty="0" err="1" smtClean="0"/>
              <a:t>rest</a:t>
            </a:r>
            <a:endParaRPr lang="es-PE" dirty="0" smtClean="0"/>
          </a:p>
          <a:p>
            <a:pPr lvl="1"/>
            <a:r>
              <a:rPr lang="es-PE" dirty="0" smtClean="0"/>
              <a:t>Implementar aplicaciones </a:t>
            </a:r>
            <a:r>
              <a:rPr lang="es-PE" dirty="0" err="1" smtClean="0"/>
              <a:t>batch</a:t>
            </a:r>
            <a:endParaRPr lang="es-ES" dirty="0" smtClean="0"/>
          </a:p>
          <a:p>
            <a:r>
              <a:rPr lang="es-ES" dirty="0" err="1" smtClean="0"/>
              <a:t>URL's</a:t>
            </a:r>
            <a:r>
              <a:rPr lang="es-ES" dirty="0" smtClean="0"/>
              <a:t> de referencia:</a:t>
            </a:r>
            <a:endParaRPr lang="es-ES" dirty="0"/>
          </a:p>
          <a:p>
            <a:pPr lvl="1"/>
            <a:r>
              <a:rPr lang="es-PE" u="sng" dirty="0">
                <a:hlinkClick r:id="rId3"/>
              </a:rPr>
              <a:t>https://projects.spring.io/spring-boot</a:t>
            </a:r>
            <a:r>
              <a:rPr lang="es-PE" u="sng" dirty="0" smtClean="0">
                <a:hlinkClick r:id="rId3"/>
              </a:rPr>
              <a:t>/</a:t>
            </a:r>
            <a:endParaRPr lang="es-PE" u="sng" dirty="0" smtClean="0"/>
          </a:p>
          <a:p>
            <a:pPr lvl="1"/>
            <a:r>
              <a:rPr lang="es-PE" u="sng" dirty="0">
                <a:hlinkClick r:id="rId4"/>
              </a:rPr>
              <a:t>https://projects.spring.io/spring-boot/#quick-start</a:t>
            </a: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Boot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28800"/>
            <a:ext cx="8643998" cy="4895850"/>
          </a:xfrm>
        </p:spPr>
        <p:txBody>
          <a:bodyPr>
            <a:noAutofit/>
          </a:bodyPr>
          <a:lstStyle/>
          <a:p>
            <a:pPr marL="0" indent="0">
              <a:buNone/>
            </a:pPr>
            <a:r>
              <a:rPr lang="es-PE" sz="2000" dirty="0"/>
              <a:t>Spring Security es un marco que se enfoca en proporcionar autenticación y autorización para aplicaciones </a:t>
            </a:r>
            <a:r>
              <a:rPr lang="es-PE" sz="2000" dirty="0" smtClean="0"/>
              <a:t>Java. </a:t>
            </a:r>
            <a:r>
              <a:rPr lang="es-ES" sz="2000" dirty="0"/>
              <a:t> </a:t>
            </a:r>
            <a:endParaRPr lang="es-ES" sz="2000" dirty="0" smtClean="0"/>
          </a:p>
          <a:p>
            <a:pPr algn="just"/>
            <a:r>
              <a:rPr lang="es-ES" sz="2000" dirty="0" smtClean="0"/>
              <a:t>Características</a:t>
            </a:r>
            <a:r>
              <a:rPr lang="es-ES" sz="2000" dirty="0"/>
              <a:t>:</a:t>
            </a:r>
          </a:p>
          <a:p>
            <a:pPr lvl="1"/>
            <a:r>
              <a:rPr lang="es-PE" sz="1800" dirty="0"/>
              <a:t>Soporte completo y extensible para Autenticación y Autorización</a:t>
            </a:r>
          </a:p>
          <a:p>
            <a:pPr lvl="1"/>
            <a:r>
              <a:rPr lang="es-PE" sz="1800" dirty="0"/>
              <a:t>Protección contra ataques como la fijación de sesiones, </a:t>
            </a:r>
            <a:r>
              <a:rPr lang="es-PE" sz="1800" dirty="0" err="1"/>
              <a:t>clickjacking</a:t>
            </a:r>
            <a:r>
              <a:rPr lang="es-PE" sz="1800" dirty="0"/>
              <a:t>, falsificación de solicitudes entre sitios, etc.</a:t>
            </a:r>
          </a:p>
          <a:p>
            <a:pPr lvl="1"/>
            <a:r>
              <a:rPr lang="es-PE" sz="1800" dirty="0"/>
              <a:t>Integración API </a:t>
            </a:r>
            <a:r>
              <a:rPr lang="es-PE" sz="1800" dirty="0" err="1" smtClean="0"/>
              <a:t>Servlet</a:t>
            </a:r>
            <a:endParaRPr lang="es-PE" sz="1800" dirty="0" smtClean="0"/>
          </a:p>
          <a:p>
            <a:r>
              <a:rPr lang="es-ES" sz="2000" dirty="0" smtClean="0"/>
              <a:t>Escenarios </a:t>
            </a:r>
            <a:r>
              <a:rPr lang="es-ES" sz="2000" dirty="0"/>
              <a:t>de uso</a:t>
            </a:r>
            <a:r>
              <a:rPr lang="es-ES" sz="2000" dirty="0" smtClean="0"/>
              <a:t>:</a:t>
            </a:r>
          </a:p>
          <a:p>
            <a:pPr lvl="1"/>
            <a:r>
              <a:rPr lang="es-PE" sz="1800" dirty="0"/>
              <a:t>Implementar seguridad en aplicaciones web</a:t>
            </a:r>
          </a:p>
          <a:p>
            <a:pPr lvl="1"/>
            <a:r>
              <a:rPr lang="es-PE" sz="1800" dirty="0"/>
              <a:t>Implementar seguridad en servicios web</a:t>
            </a:r>
          </a:p>
          <a:p>
            <a:pPr lvl="1"/>
            <a:r>
              <a:rPr lang="es-PE" sz="1800" dirty="0"/>
              <a:t>Implementar seguridad en servicios </a:t>
            </a:r>
            <a:r>
              <a:rPr lang="es-PE" sz="1800" dirty="0" err="1" smtClean="0"/>
              <a:t>rest</a:t>
            </a:r>
            <a:endParaRPr lang="es-PE" sz="1800" dirty="0" smtClean="0"/>
          </a:p>
          <a:p>
            <a:r>
              <a:rPr lang="es-ES" sz="2000" dirty="0" err="1" smtClean="0"/>
              <a:t>URL's</a:t>
            </a:r>
            <a:r>
              <a:rPr lang="es-ES" sz="2000" dirty="0" smtClean="0"/>
              <a:t> de referencia:</a:t>
            </a:r>
            <a:endParaRPr lang="es-ES" sz="2000" dirty="0"/>
          </a:p>
          <a:p>
            <a:pPr lvl="1"/>
            <a:r>
              <a:rPr lang="es-PE" sz="1800" u="sng" dirty="0">
                <a:hlinkClick r:id="rId3"/>
              </a:rPr>
              <a:t>https://projects.spring.io/spring-security/</a:t>
            </a:r>
            <a:r>
              <a:rPr lang="es-PE" sz="1800" dirty="0"/>
              <a:t> </a:t>
            </a:r>
            <a:endParaRPr lang="es-PE" sz="1800" dirty="0" smtClean="0"/>
          </a:p>
          <a:p>
            <a:pPr lvl="1"/>
            <a:r>
              <a:rPr lang="es-PE" sz="1800" u="sng" dirty="0">
                <a:hlinkClick r:id="rId4"/>
              </a:rPr>
              <a:t>https://projects.spring.io/spring-security/#</a:t>
            </a:r>
            <a:r>
              <a:rPr lang="es-PE" sz="1800" u="sng" dirty="0" smtClean="0">
                <a:hlinkClick r:id="rId4"/>
              </a:rPr>
              <a:t>quick-start</a:t>
            </a:r>
            <a:endParaRPr lang="es-PE" sz="1800" u="sng" dirty="0" smtClean="0"/>
          </a:p>
        </p:txBody>
      </p:sp>
      <p:sp>
        <p:nvSpPr>
          <p:cNvPr id="3" name="Marcador de texto 2"/>
          <p:cNvSpPr>
            <a:spLocks noGrp="1"/>
          </p:cNvSpPr>
          <p:nvPr>
            <p:ph type="body" sz="quarter" idx="13"/>
          </p:nvPr>
        </p:nvSpPr>
        <p:spPr>
          <a:xfrm>
            <a:off x="285720" y="1214439"/>
            <a:ext cx="8643998" cy="480250"/>
          </a:xfrm>
        </p:spPr>
        <p:txBody>
          <a:bodyPr/>
          <a:lstStyle/>
          <a:p>
            <a:r>
              <a:rPr lang="es-ES" dirty="0"/>
              <a:t>Plataforma de </a:t>
            </a:r>
            <a:r>
              <a:rPr lang="es-ES" dirty="0" smtClean="0"/>
              <a:t>Microservicios </a:t>
            </a:r>
            <a:r>
              <a:rPr lang="es-PE" dirty="0" smtClean="0"/>
              <a:t>– </a:t>
            </a:r>
            <a:r>
              <a:rPr lang="en-US" dirty="0"/>
              <a:t>Spring </a:t>
            </a:r>
            <a:r>
              <a:rPr lang="en-US" dirty="0" smtClean="0"/>
              <a:t>Security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4579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Spring </a:t>
            </a:r>
            <a:r>
              <a:rPr lang="es-PE" sz="2000" dirty="0" err="1"/>
              <a:t>Batch</a:t>
            </a:r>
            <a:r>
              <a:rPr lang="es-PE" sz="2000" dirty="0"/>
              <a:t> proporciona funciones reutilizables que son esenciales en el procesamiento de grandes volúmenes de registros, incluidos el registro / seguimiento, la gestión de transacciones, las estadísticas de procesamiento de trabajos, el reinicio del trabajo, la omisión y la administración de recursos</a:t>
            </a:r>
            <a:r>
              <a:rPr lang="es-ES" sz="2000" dirty="0"/>
              <a:t> </a:t>
            </a:r>
            <a:endParaRPr lang="es-ES" sz="2000" dirty="0" smtClean="0"/>
          </a:p>
          <a:p>
            <a:pPr algn="just"/>
            <a:r>
              <a:rPr lang="es-ES" sz="2000" dirty="0" smtClean="0"/>
              <a:t>Características</a:t>
            </a:r>
            <a:r>
              <a:rPr lang="es-ES" sz="2000" dirty="0"/>
              <a:t>:</a:t>
            </a:r>
          </a:p>
          <a:p>
            <a:pPr lvl="1"/>
            <a:r>
              <a:rPr lang="es-PE" sz="1800" dirty="0"/>
              <a:t>Gestión de transacciones</a:t>
            </a:r>
          </a:p>
          <a:p>
            <a:pPr lvl="1"/>
            <a:r>
              <a:rPr lang="es-PE" sz="1800" dirty="0"/>
              <a:t>Procesamiento basado en fragmentos</a:t>
            </a:r>
          </a:p>
          <a:p>
            <a:pPr lvl="1"/>
            <a:r>
              <a:rPr lang="es-PE" sz="1800" dirty="0"/>
              <a:t>E / S declarativa</a:t>
            </a:r>
          </a:p>
          <a:p>
            <a:pPr lvl="1"/>
            <a:r>
              <a:rPr lang="es-PE" sz="1800" dirty="0"/>
              <a:t>Funcionalidad de </a:t>
            </a:r>
            <a:r>
              <a:rPr lang="es-PE" sz="1800" dirty="0" err="1"/>
              <a:t>Start</a:t>
            </a:r>
            <a:r>
              <a:rPr lang="es-PE" sz="1800" dirty="0"/>
              <a:t> / Stop / </a:t>
            </a:r>
            <a:r>
              <a:rPr lang="es-PE" sz="1800" dirty="0" err="1"/>
              <a:t>Restart</a:t>
            </a:r>
            <a:r>
              <a:rPr lang="es-PE" sz="1800" dirty="0"/>
              <a:t>, Reintentar / saltar</a:t>
            </a:r>
          </a:p>
          <a:p>
            <a:pPr lvl="1"/>
            <a:r>
              <a:rPr lang="es-PE" sz="1800" dirty="0"/>
              <a:t>Interfaz de administración basada en web (Spring </a:t>
            </a:r>
            <a:r>
              <a:rPr lang="es-PE" sz="1800" dirty="0" err="1"/>
              <a:t>Batch</a:t>
            </a:r>
            <a:r>
              <a:rPr lang="es-PE" sz="1800" dirty="0"/>
              <a:t> </a:t>
            </a:r>
            <a:r>
              <a:rPr lang="es-PE" sz="1800" dirty="0" err="1"/>
              <a:t>Admin</a:t>
            </a:r>
            <a:r>
              <a:rPr lang="es-PE" sz="1800" dirty="0" smtClean="0"/>
              <a:t>)</a:t>
            </a:r>
          </a:p>
          <a:p>
            <a:r>
              <a:rPr lang="es-ES" sz="2000" dirty="0" smtClean="0"/>
              <a:t>Escenarios </a:t>
            </a:r>
            <a:r>
              <a:rPr lang="es-ES" sz="2000" dirty="0"/>
              <a:t>de uso</a:t>
            </a:r>
            <a:r>
              <a:rPr lang="es-ES" sz="2000" dirty="0" smtClean="0"/>
              <a:t>:</a:t>
            </a:r>
          </a:p>
          <a:p>
            <a:pPr lvl="1"/>
            <a:r>
              <a:rPr lang="es-ES" sz="1800" dirty="0" smtClean="0"/>
              <a:t>Implementar </a:t>
            </a:r>
            <a:r>
              <a:rPr lang="es-ES" sz="1800" dirty="0"/>
              <a:t>procesamiento en lote con alto desempeño</a:t>
            </a:r>
            <a:r>
              <a:rPr lang="es-ES" sz="1800" dirty="0" smtClean="0"/>
              <a:t>.</a:t>
            </a:r>
          </a:p>
          <a:p>
            <a:r>
              <a:rPr lang="es-ES" sz="2000" dirty="0" err="1" smtClean="0"/>
              <a:t>URL's</a:t>
            </a:r>
            <a:r>
              <a:rPr lang="es-ES" sz="2000" dirty="0" smtClean="0"/>
              <a:t> de referencia:</a:t>
            </a:r>
            <a:endParaRPr lang="es-ES" sz="2000" dirty="0"/>
          </a:p>
          <a:p>
            <a:pPr lvl="1"/>
            <a:r>
              <a:rPr lang="es-PE" sz="1800" u="sng" dirty="0">
                <a:hlinkClick r:id="rId3"/>
              </a:rPr>
              <a:t>https://projects.spring.io/spring-batch/</a:t>
            </a:r>
            <a:r>
              <a:rPr lang="es-PE" sz="1800" dirty="0"/>
              <a:t> </a:t>
            </a:r>
            <a:endParaRPr lang="es-PE" sz="1800" dirty="0" smtClean="0"/>
          </a:p>
          <a:p>
            <a:pPr lvl="1"/>
            <a:r>
              <a:rPr lang="es-PE" sz="1800" u="sng" dirty="0">
                <a:hlinkClick r:id="rId4"/>
              </a:rPr>
              <a:t>https://projects.spring.io/spring-batch/#quick-start</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Batch 4.0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Es el Enterprise </a:t>
            </a:r>
            <a:r>
              <a:rPr lang="es-PE" sz="2000" dirty="0" err="1"/>
              <a:t>Service</a:t>
            </a:r>
            <a:r>
              <a:rPr lang="es-PE" sz="2000" dirty="0"/>
              <a:t> Bus de Oracle y es un componente de Oracle SOA 12c, permite transformar las arquitecturas conectando, mediando y administrando interacciones entre servicios y aplicaciones.</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r>
              <a:rPr lang="es-PE" sz="1800" dirty="0"/>
              <a:t>Proporciona componentes de conectividad, enrutamiento, transformación</a:t>
            </a:r>
          </a:p>
          <a:p>
            <a:pPr lvl="1"/>
            <a:r>
              <a:rPr lang="es-PE" sz="1800" dirty="0"/>
              <a:t>Proporciona virtualización de servicios</a:t>
            </a:r>
          </a:p>
          <a:p>
            <a:pPr lvl="1"/>
            <a:r>
              <a:rPr lang="es-PE" sz="1800" dirty="0"/>
              <a:t>Gestiona el </a:t>
            </a:r>
            <a:r>
              <a:rPr lang="es-PE" sz="1800" dirty="0" err="1"/>
              <a:t>versionamiento</a:t>
            </a:r>
            <a:r>
              <a:rPr lang="es-PE" sz="1800" dirty="0"/>
              <a:t> de </a:t>
            </a:r>
            <a:r>
              <a:rPr lang="es-PE" sz="1800" dirty="0" smtClean="0"/>
              <a:t>servicios</a:t>
            </a:r>
          </a:p>
          <a:p>
            <a:r>
              <a:rPr lang="es-ES" sz="2000" dirty="0" smtClean="0"/>
              <a:t>Escenarios </a:t>
            </a:r>
            <a:r>
              <a:rPr lang="es-ES" sz="2000" dirty="0"/>
              <a:t>de uso</a:t>
            </a:r>
            <a:r>
              <a:rPr lang="es-ES" sz="2000" dirty="0" smtClean="0"/>
              <a:t>:</a:t>
            </a:r>
          </a:p>
          <a:p>
            <a:pPr lvl="1"/>
            <a:r>
              <a:rPr lang="es-PE" sz="1800" dirty="0"/>
              <a:t>Exponer servicios en un ESB</a:t>
            </a:r>
            <a:endParaRPr lang="es-ES" sz="1800" dirty="0" smtClean="0"/>
          </a:p>
          <a:p>
            <a:r>
              <a:rPr lang="es-ES" sz="2000" dirty="0" err="1" smtClean="0"/>
              <a:t>URL's</a:t>
            </a:r>
            <a:r>
              <a:rPr lang="es-ES" sz="2000" dirty="0" smtClean="0"/>
              <a:t> de referencia:</a:t>
            </a:r>
            <a:endParaRPr lang="es-ES" sz="2000" dirty="0"/>
          </a:p>
          <a:p>
            <a:pPr lvl="1"/>
            <a:r>
              <a:rPr lang="es-PE" sz="1800" u="sng" dirty="0">
                <a:hlinkClick r:id="rId3"/>
              </a:rPr>
              <a:t>http://www.oracle.com/technetwork/middleware/service-bus/</a:t>
            </a:r>
            <a:r>
              <a:rPr lang="es-PE" sz="1800" dirty="0"/>
              <a:t> </a:t>
            </a:r>
            <a:endParaRPr lang="es-PE" sz="1800" dirty="0" smtClean="0"/>
          </a:p>
          <a:p>
            <a:pPr lvl="1"/>
            <a:r>
              <a:rPr lang="es-PE" sz="1800" u="sng" dirty="0">
                <a:hlinkClick r:id="rId4"/>
              </a:rPr>
              <a:t>http://www.oracle.com/technetwork/middleware/soasuite/overview/wp-soa-suite-whats-new-12c-2217186.pdf</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buNone/>
            </a:pPr>
            <a:r>
              <a:rPr lang="es-PE" dirty="0"/>
              <a:t>Oracle SOA es parte de la familia de Oracle </a:t>
            </a:r>
            <a:r>
              <a:rPr lang="es-PE" dirty="0" err="1"/>
              <a:t>Fusion</a:t>
            </a:r>
            <a:r>
              <a:rPr lang="es-PE" dirty="0"/>
              <a:t> Middleware y permite integraciones dentro de una sola plataforma</a:t>
            </a:r>
            <a:r>
              <a:rPr lang="es-PE" dirty="0" smtClean="0"/>
              <a:t>.</a:t>
            </a:r>
          </a:p>
          <a:p>
            <a:r>
              <a:rPr lang="es-ES" dirty="0"/>
              <a:t>Características:</a:t>
            </a:r>
          </a:p>
          <a:p>
            <a:pPr marL="457200" lvl="1" indent="0">
              <a:buNone/>
            </a:pPr>
            <a:r>
              <a:rPr lang="es-PE" dirty="0"/>
              <a:t>Proporciona los siguientes componentes:</a:t>
            </a:r>
          </a:p>
          <a:p>
            <a:pPr lvl="1"/>
            <a:r>
              <a:rPr lang="es-PE" dirty="0"/>
              <a:t>Oracle BPEL </a:t>
            </a:r>
            <a:r>
              <a:rPr lang="es-PE" dirty="0" err="1"/>
              <a:t>Process</a:t>
            </a:r>
            <a:r>
              <a:rPr lang="es-PE" dirty="0"/>
              <a:t> Manager</a:t>
            </a:r>
          </a:p>
          <a:p>
            <a:pPr lvl="1"/>
            <a:r>
              <a:rPr lang="es-PE" dirty="0"/>
              <a:t>Oracle </a:t>
            </a:r>
            <a:r>
              <a:rPr lang="es-PE" dirty="0" err="1"/>
              <a:t>Service</a:t>
            </a:r>
            <a:r>
              <a:rPr lang="es-PE" dirty="0"/>
              <a:t> Bus (OSB)</a:t>
            </a:r>
          </a:p>
          <a:p>
            <a:pPr lvl="1"/>
            <a:r>
              <a:rPr lang="es-PE" dirty="0"/>
              <a:t>Oracle </a:t>
            </a:r>
            <a:r>
              <a:rPr lang="es-PE" dirty="0" err="1"/>
              <a:t>Event</a:t>
            </a:r>
            <a:r>
              <a:rPr lang="es-PE" dirty="0"/>
              <a:t> </a:t>
            </a:r>
            <a:r>
              <a:rPr lang="es-PE" dirty="0" err="1"/>
              <a:t>Processing</a:t>
            </a:r>
            <a:endParaRPr lang="es-PE" dirty="0"/>
          </a:p>
          <a:p>
            <a:pPr lvl="1"/>
            <a:r>
              <a:rPr lang="es-PE" dirty="0"/>
              <a:t>Oracle Web </a:t>
            </a:r>
            <a:r>
              <a:rPr lang="es-PE" dirty="0" err="1"/>
              <a:t>Services</a:t>
            </a:r>
            <a:r>
              <a:rPr lang="es-PE" dirty="0"/>
              <a:t> Manager, a </a:t>
            </a:r>
            <a:r>
              <a:rPr lang="es-PE" dirty="0" err="1"/>
              <a:t>security</a:t>
            </a:r>
            <a:r>
              <a:rPr lang="es-PE" dirty="0"/>
              <a:t> and </a:t>
            </a:r>
            <a:r>
              <a:rPr lang="es-PE" dirty="0" err="1"/>
              <a:t>monitoring</a:t>
            </a:r>
            <a:r>
              <a:rPr lang="es-PE" dirty="0"/>
              <a:t> </a:t>
            </a:r>
            <a:r>
              <a:rPr lang="es-PE" dirty="0" err="1"/>
              <a:t>product</a:t>
            </a:r>
            <a:r>
              <a:rPr lang="es-PE" dirty="0"/>
              <a:t> </a:t>
            </a:r>
            <a:r>
              <a:rPr lang="es-PE" dirty="0" err="1"/>
              <a:t>for</a:t>
            </a:r>
            <a:r>
              <a:rPr lang="es-PE" dirty="0"/>
              <a:t> web </a:t>
            </a:r>
            <a:r>
              <a:rPr lang="es-PE" dirty="0" err="1"/>
              <a:t>services</a:t>
            </a:r>
            <a:endParaRPr lang="es-PE" dirty="0"/>
          </a:p>
          <a:p>
            <a:pPr lvl="1"/>
            <a:r>
              <a:rPr lang="es-PE" dirty="0"/>
              <a:t>Oracle Business Rules</a:t>
            </a:r>
          </a:p>
          <a:p>
            <a:pPr lvl="1"/>
            <a:r>
              <a:rPr lang="es-PE" dirty="0"/>
              <a:t>Oracle Business </a:t>
            </a:r>
            <a:r>
              <a:rPr lang="es-PE" dirty="0" err="1"/>
              <a:t>Activity</a:t>
            </a:r>
            <a:r>
              <a:rPr lang="es-PE" dirty="0"/>
              <a:t> </a:t>
            </a:r>
            <a:r>
              <a:rPr lang="es-PE" dirty="0" err="1"/>
              <a:t>Monitoring</a:t>
            </a:r>
            <a:endParaRPr lang="es-PE" dirty="0"/>
          </a:p>
          <a:p>
            <a:pPr lvl="1"/>
            <a:r>
              <a:rPr lang="es-PE" dirty="0"/>
              <a:t>Oracle Mediator </a:t>
            </a:r>
            <a:endParaRPr lang="es-PE" dirty="0" smtClean="0"/>
          </a:p>
          <a:p>
            <a:pPr lvl="1"/>
            <a:r>
              <a:rPr lang="es-PE" sz="2500" dirty="0"/>
              <a:t>Oracle </a:t>
            </a:r>
            <a:r>
              <a:rPr lang="es-PE" sz="2500" dirty="0" err="1"/>
              <a:t>JDeveloper</a:t>
            </a:r>
            <a:r>
              <a:rPr lang="es-PE" sz="2500" dirty="0"/>
              <a:t> </a:t>
            </a:r>
          </a:p>
          <a:p>
            <a:r>
              <a:rPr lang="es-ES" dirty="0" smtClean="0"/>
              <a:t>Escenarios </a:t>
            </a:r>
            <a:r>
              <a:rPr lang="es-ES" dirty="0"/>
              <a:t>de uso</a:t>
            </a:r>
            <a:r>
              <a:rPr lang="es-ES" dirty="0" smtClean="0"/>
              <a:t>:</a:t>
            </a:r>
          </a:p>
          <a:p>
            <a:pPr lvl="1"/>
            <a:r>
              <a:rPr lang="es-PE" dirty="0"/>
              <a:t>Implementar aplicaciones SCA para servicios web y servicios REST</a:t>
            </a:r>
            <a:endParaRPr lang="es-ES" dirty="0" smtClean="0"/>
          </a:p>
          <a:p>
            <a:r>
              <a:rPr lang="es-ES" dirty="0" err="1" smtClean="0"/>
              <a:t>URL's</a:t>
            </a:r>
            <a:r>
              <a:rPr lang="es-ES" dirty="0" smtClean="0"/>
              <a:t> de referencia:</a:t>
            </a:r>
            <a:endParaRPr lang="es-ES" dirty="0"/>
          </a:p>
          <a:p>
            <a:pPr lvl="1"/>
            <a:r>
              <a:rPr lang="es-PE" u="sng" dirty="0">
                <a:hlinkClick r:id="rId3"/>
              </a:rPr>
              <a:t>http://www.oracle.com/technetwork/middleware/soasuite/</a:t>
            </a:r>
            <a:r>
              <a:rPr lang="es-PE" dirty="0"/>
              <a:t> </a:t>
            </a:r>
            <a:endParaRPr lang="es-PE" dirty="0" smtClean="0"/>
          </a:p>
          <a:p>
            <a:pPr lvl="1"/>
            <a:r>
              <a:rPr lang="es-PE" u="sng" dirty="0">
                <a:hlinkClick r:id="rId4"/>
              </a:rPr>
              <a:t>http://www.oracle.com/technetwork/middleware/soasuite/overview/wp-soa-suite-whats-new-12c-2217186.pdf</a:t>
            </a:r>
            <a:r>
              <a:rPr lang="es-PE" dirty="0"/>
              <a:t> </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19" y="1928802"/>
            <a:ext cx="3911707" cy="4795848"/>
          </a:xfrm>
        </p:spPr>
        <p:txBody>
          <a:bodyPr>
            <a:normAutofit/>
          </a:bodyPr>
          <a:lstStyle/>
          <a:p>
            <a:pPr algn="just"/>
            <a:r>
              <a:rPr lang="es-PE" sz="2000" dirty="0" smtClean="0"/>
              <a:t>RHEL 7.4</a:t>
            </a:r>
          </a:p>
          <a:p>
            <a:pPr lvl="1" algn="just"/>
            <a:r>
              <a:rPr lang="es-PE" sz="1600" dirty="0" err="1" smtClean="0"/>
              <a:t>PaceMaker</a:t>
            </a:r>
            <a:r>
              <a:rPr lang="es-PE" sz="1600" dirty="0" smtClean="0"/>
              <a:t> (*)</a:t>
            </a:r>
          </a:p>
          <a:p>
            <a:pPr lvl="2" algn="just"/>
            <a:r>
              <a:rPr lang="es-PE" sz="1200" dirty="0" smtClean="0"/>
              <a:t>Permite gestionar la disponibilidad de servidores linux, anteriormente usado como </a:t>
            </a:r>
            <a:r>
              <a:rPr lang="es-PE" sz="1200" dirty="0" err="1" smtClean="0"/>
              <a:t>Heartbeat</a:t>
            </a:r>
            <a:r>
              <a:rPr lang="es-PE" sz="1200" dirty="0" smtClean="0"/>
              <a:t> </a:t>
            </a:r>
          </a:p>
          <a:p>
            <a:pPr lvl="1" algn="just"/>
            <a:r>
              <a:rPr lang="es-PE" sz="1600" dirty="0" err="1" smtClean="0"/>
              <a:t>Corosync</a:t>
            </a:r>
            <a:r>
              <a:rPr lang="es-PE" sz="1600" dirty="0" smtClean="0"/>
              <a:t> (*)</a:t>
            </a:r>
          </a:p>
          <a:p>
            <a:pPr lvl="2" algn="just"/>
            <a:r>
              <a:rPr lang="es-PE" sz="1200" dirty="0" smtClean="0"/>
              <a:t>Sistema de grupo de comunicación en clúster de servidores linux. </a:t>
            </a:r>
          </a:p>
          <a:p>
            <a:pPr lvl="1" algn="just"/>
            <a:r>
              <a:rPr lang="es-PE" sz="1600" dirty="0" smtClean="0"/>
              <a:t>GFS2  (*)</a:t>
            </a:r>
          </a:p>
          <a:p>
            <a:pPr lvl="2" algn="just"/>
            <a:r>
              <a:rPr lang="es-PE" sz="1200" dirty="0"/>
              <a:t>El Global File </a:t>
            </a:r>
            <a:r>
              <a:rPr lang="es-PE" sz="1200" dirty="0" err="1"/>
              <a:t>System</a:t>
            </a:r>
            <a:r>
              <a:rPr lang="es-PE" sz="1200" dirty="0"/>
              <a:t> (GFS, también GFS2), </a:t>
            </a:r>
            <a:r>
              <a:rPr lang="es-PE" sz="1200" dirty="0" smtClean="0"/>
              <a:t>​ </a:t>
            </a:r>
            <a:r>
              <a:rPr lang="es-PE" sz="1200" dirty="0"/>
              <a:t>es un sistema de archivos de discos compartidos o sistema de archivos distribuido para </a:t>
            </a:r>
            <a:r>
              <a:rPr lang="es-PE" sz="1200" dirty="0" smtClean="0"/>
              <a:t>clústeres </a:t>
            </a:r>
            <a:r>
              <a:rPr lang="es-PE" sz="1200" dirty="0"/>
              <a:t>de servidores de sistemas GNU/Linux (principalmente).</a:t>
            </a:r>
            <a:endParaRPr lang="es-PE" sz="1200" dirty="0" smtClean="0"/>
          </a:p>
          <a:p>
            <a:pPr algn="just"/>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445105"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1.5,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PE" dirty="0"/>
              <a:t>Plataforma de documentos – Redis</a:t>
            </a:r>
          </a:p>
          <a:p>
            <a:endParaRPr lang="es-ES_tradnl" dirty="0"/>
          </a:p>
        </p:txBody>
      </p:sp>
      <p:sp>
        <p:nvSpPr>
          <p:cNvPr id="4" name="Título 3"/>
          <p:cNvSpPr>
            <a:spLocks noGrp="1"/>
          </p:cNvSpPr>
          <p:nvPr>
            <p:ph type="title"/>
          </p:nvPr>
        </p:nvSpPr>
        <p:spPr/>
        <p:txBody>
          <a:bodyPr/>
          <a:lstStyle/>
          <a:p>
            <a:endParaRPr lang="es-ES_tradnl"/>
          </a:p>
        </p:txBody>
      </p:sp>
      <p:sp>
        <p:nvSpPr>
          <p:cNvPr id="7" name="Marcador de contenido 1"/>
          <p:cNvSpPr>
            <a:spLocks noGrp="1"/>
          </p:cNvSpPr>
          <p:nvPr>
            <p:ph idx="1"/>
          </p:nvPr>
        </p:nvSpPr>
        <p:spPr>
          <a:xfrm>
            <a:off x="285720" y="1634887"/>
            <a:ext cx="8643998" cy="4795848"/>
          </a:xfrm>
        </p:spPr>
        <p:txBody>
          <a:bodyPr>
            <a:noAutofit/>
          </a:bodyPr>
          <a:lstStyle/>
          <a:p>
            <a:pPr marL="0" indent="0">
              <a:buNone/>
            </a:pPr>
            <a:r>
              <a:rPr lang="es-ES_tradnl" sz="2000" b="1" dirty="0" err="1"/>
              <a:t>Redis</a:t>
            </a:r>
            <a:r>
              <a:rPr lang="es-ES_tradnl" sz="2000" dirty="0"/>
              <a:t> es un motor de base de datos en memoria, basado en el almacenamiento en tablas de hashes  (clave/valor)  que opcionalmente puede persistir los datos en disco</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r>
              <a:rPr lang="es-PE" sz="1800" dirty="0"/>
              <a:t>Proporciona </a:t>
            </a:r>
            <a:r>
              <a:rPr lang="es-PE" sz="1800" dirty="0" smtClean="0"/>
              <a:t>almacenamiento en memoria, lo cual proporciona rapides al acceder a la información.</a:t>
            </a:r>
            <a:endParaRPr lang="es-PE" sz="1800" dirty="0"/>
          </a:p>
          <a:p>
            <a:pPr lvl="1"/>
            <a:r>
              <a:rPr lang="es-PE" sz="1800" dirty="0" smtClean="0"/>
              <a:t>Proporciona patron observador - PubSub</a:t>
            </a:r>
            <a:r>
              <a:rPr lang="es-PE" sz="1800" dirty="0"/>
              <a:t>, es decir que puedes crear emisión de datos desde un </a:t>
            </a:r>
            <a:r>
              <a:rPr lang="es-PE" sz="1800" i="1" dirty="0"/>
              <a:t>publisher</a:t>
            </a:r>
            <a:r>
              <a:rPr lang="es-PE" sz="1800" dirty="0"/>
              <a:t>, y tener </a:t>
            </a:r>
            <a:r>
              <a:rPr lang="es-PE" sz="1800" i="1" dirty="0"/>
              <a:t>subscribes</a:t>
            </a:r>
            <a:r>
              <a:rPr lang="es-PE" sz="1800" dirty="0"/>
              <a:t>, de modo que toda la información que el </a:t>
            </a:r>
            <a:r>
              <a:rPr lang="es-PE" sz="1800" i="1" dirty="0"/>
              <a:t>publisher</a:t>
            </a:r>
            <a:r>
              <a:rPr lang="es-PE" sz="1800" dirty="0"/>
              <a:t> emita a un canal, todos los </a:t>
            </a:r>
            <a:r>
              <a:rPr lang="es-PE" sz="1800" i="1" dirty="0"/>
              <a:t>subscribes</a:t>
            </a:r>
            <a:r>
              <a:rPr lang="es-PE" sz="1800" dirty="0"/>
              <a:t> se enteran en tiempo </a:t>
            </a:r>
            <a:r>
              <a:rPr lang="es-PE" sz="1800" dirty="0" smtClean="0"/>
              <a:t>real.</a:t>
            </a:r>
          </a:p>
          <a:p>
            <a:r>
              <a:rPr lang="es-ES" sz="2000" dirty="0" smtClean="0"/>
              <a:t>Escenarios </a:t>
            </a:r>
            <a:r>
              <a:rPr lang="es-ES" sz="2000" dirty="0"/>
              <a:t>de uso</a:t>
            </a:r>
            <a:r>
              <a:rPr lang="es-ES" sz="2000" dirty="0" smtClean="0"/>
              <a:t>:</a:t>
            </a:r>
          </a:p>
          <a:p>
            <a:pPr lvl="1"/>
            <a:r>
              <a:rPr lang="es-ES" sz="1800" dirty="0" err="1" smtClean="0"/>
              <a:t>Session</a:t>
            </a:r>
            <a:r>
              <a:rPr lang="es-ES" sz="1800" dirty="0" smtClean="0"/>
              <a:t> Cache - para compartir sesiones en distintas plataformas.</a:t>
            </a:r>
          </a:p>
          <a:p>
            <a:pPr lvl="1"/>
            <a:r>
              <a:rPr lang="es-ES" sz="1800" dirty="0" err="1" smtClean="0"/>
              <a:t>WebSocket</a:t>
            </a:r>
            <a:r>
              <a:rPr lang="es-ES" sz="1800" dirty="0" smtClean="0"/>
              <a:t> </a:t>
            </a:r>
            <a:r>
              <a:rPr lang="mr-IN" sz="1800" dirty="0" smtClean="0"/>
              <a:t>–</a:t>
            </a:r>
            <a:r>
              <a:rPr lang="es-ES" sz="1800" dirty="0" smtClean="0"/>
              <a:t> Podemos suscribir nuestras paginas web a eventos de nuestros sistemas a través de socket. Permite tener paginas en tiempo </a:t>
            </a:r>
            <a:r>
              <a:rPr lang="es-ES" sz="1800" dirty="0"/>
              <a:t>real evitando el </a:t>
            </a:r>
            <a:r>
              <a:rPr lang="es-ES" sz="1800" dirty="0" err="1" smtClean="0"/>
              <a:t>polling</a:t>
            </a:r>
            <a:r>
              <a:rPr lang="es-ES" sz="1800" dirty="0" smtClean="0"/>
              <a:t>.</a:t>
            </a:r>
            <a:endParaRPr lang="es-ES" sz="1800" dirty="0" smtClean="0"/>
          </a:p>
          <a:p>
            <a:r>
              <a:rPr lang="es-ES" sz="2000" dirty="0" err="1" smtClean="0"/>
              <a:t>URL's</a:t>
            </a:r>
            <a:r>
              <a:rPr lang="es-ES" sz="2000" dirty="0" smtClean="0"/>
              <a:t> de referencia:</a:t>
            </a:r>
            <a:endParaRPr lang="es-ES" sz="2000" dirty="0"/>
          </a:p>
          <a:p>
            <a:pPr lvl="1"/>
            <a:r>
              <a:rPr lang="es-ES" sz="1800" u="sng" dirty="0">
                <a:hlinkClick r:id="rId2"/>
              </a:rPr>
              <a:t>https://</a:t>
            </a:r>
            <a:r>
              <a:rPr lang="es-ES" sz="1800" u="sng" dirty="0" smtClean="0">
                <a:hlinkClick r:id="rId2"/>
              </a:rPr>
              <a:t>redis.io/documentation</a:t>
            </a:r>
            <a:endParaRPr lang="es-ES" sz="1800" u="sng" dirty="0"/>
          </a:p>
          <a:p>
            <a:pPr lvl="1"/>
            <a:r>
              <a:rPr lang="es-ES" sz="1800" dirty="0">
                <a:hlinkClick r:id="rId3"/>
              </a:rPr>
              <a:t>https://redislabs.com/solutions/use-cases/redis-for-caching</a:t>
            </a:r>
            <a:r>
              <a:rPr lang="es-ES" sz="1800" dirty="0" smtClean="0">
                <a:hlinkClick r:id="rId3"/>
              </a:rPr>
              <a:t>/</a:t>
            </a:r>
            <a:endParaRPr lang="es-ES" sz="1800" dirty="0" smtClean="0"/>
          </a:p>
        </p:txBody>
      </p:sp>
    </p:spTree>
    <p:extLst>
      <p:ext uri="{BB962C8B-B14F-4D97-AF65-F5344CB8AC3E}">
        <p14:creationId xmlns:p14="http://schemas.microsoft.com/office/powerpoint/2010/main" val="298038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PE" dirty="0"/>
              <a:t>Plataforma de documentos – NodeJS</a:t>
            </a:r>
          </a:p>
          <a:p>
            <a:endParaRPr lang="es-ES_tradnl" dirty="0"/>
          </a:p>
        </p:txBody>
      </p:sp>
      <p:sp>
        <p:nvSpPr>
          <p:cNvPr id="4" name="Título 3"/>
          <p:cNvSpPr>
            <a:spLocks noGrp="1"/>
          </p:cNvSpPr>
          <p:nvPr>
            <p:ph type="title"/>
          </p:nvPr>
        </p:nvSpPr>
        <p:spPr/>
        <p:txBody>
          <a:bodyPr/>
          <a:lstStyle/>
          <a:p>
            <a:endParaRPr lang="es-ES_tradnl"/>
          </a:p>
        </p:txBody>
      </p:sp>
      <p:sp>
        <p:nvSpPr>
          <p:cNvPr id="7" name="Marcador de contenido 1"/>
          <p:cNvSpPr>
            <a:spLocks noGrp="1"/>
          </p:cNvSpPr>
          <p:nvPr>
            <p:ph idx="1"/>
          </p:nvPr>
        </p:nvSpPr>
        <p:spPr>
          <a:xfrm>
            <a:off x="285720" y="1634887"/>
            <a:ext cx="8643998" cy="4795848"/>
          </a:xfrm>
        </p:spPr>
        <p:txBody>
          <a:bodyPr>
            <a:noAutofit/>
          </a:bodyPr>
          <a:lstStyle/>
          <a:p>
            <a:pPr marL="0" indent="0">
              <a:buNone/>
            </a:pPr>
            <a:r>
              <a:rPr lang="es-ES_tradnl" sz="2000" dirty="0" err="1"/>
              <a:t>Node.js</a:t>
            </a:r>
            <a:r>
              <a:rPr lang="es-ES_tradnl" sz="2000" dirty="0"/>
              <a:t>® es un entorno de ejecución para JavaScript construido con el </a:t>
            </a:r>
            <a:r>
              <a:rPr lang="es-ES_tradnl" sz="2000" dirty="0" smtClean="0"/>
              <a:t>motor de JavaScript V8 de Chrome. </a:t>
            </a:r>
            <a:r>
              <a:rPr lang="es-ES_tradnl" sz="2000" dirty="0" err="1"/>
              <a:t>Node.js</a:t>
            </a:r>
            <a:r>
              <a:rPr lang="es-ES_tradnl" sz="2000" dirty="0"/>
              <a:t> usa un modelo de operaciones E/S sin bloqueo y orientado a eventos, que lo hace liviano y eficiente</a:t>
            </a:r>
            <a:r>
              <a:rPr lang="es-ES" sz="2000" dirty="0"/>
              <a:t> </a:t>
            </a:r>
            <a:endParaRPr lang="es-ES" sz="2000" dirty="0" smtClean="0"/>
          </a:p>
          <a:p>
            <a:pPr algn="just"/>
            <a:r>
              <a:rPr lang="es-ES" sz="2000" dirty="0" smtClean="0"/>
              <a:t>Características</a:t>
            </a:r>
            <a:r>
              <a:rPr lang="es-ES" sz="2000" dirty="0"/>
              <a:t>:</a:t>
            </a:r>
          </a:p>
          <a:p>
            <a:pPr lvl="1"/>
            <a:r>
              <a:rPr lang="es-PE" sz="1800" dirty="0"/>
              <a:t>Proporciona </a:t>
            </a:r>
            <a:r>
              <a:rPr lang="es-PE" sz="1800" dirty="0" smtClean="0"/>
              <a:t>Un Solo hilo de OS, e</a:t>
            </a:r>
            <a:r>
              <a:rPr lang="es-PE" sz="1800" dirty="0" smtClean="0"/>
              <a:t>n </a:t>
            </a:r>
            <a:r>
              <a:rPr lang="es-PE" sz="1800" dirty="0"/>
              <a:t>lugar de generar un nuevo hilo de OS para cada conexión (y de asignarle la memoria acompañante), cada conexión dispara una ejecución de evento dentro del proceso del motor de Node</a:t>
            </a:r>
            <a:r>
              <a:rPr lang="es-PE" sz="1800" dirty="0" smtClean="0"/>
              <a:t>. Esto permite tener multiples conexciones concurrentes a bajo coste de recursos.</a:t>
            </a:r>
            <a:endParaRPr lang="es-PE" sz="1800" dirty="0"/>
          </a:p>
          <a:p>
            <a:pPr lvl="1"/>
            <a:r>
              <a:rPr lang="es-PE" sz="1800" dirty="0" smtClean="0"/>
              <a:t>No realiza bloqueo de E/S, </a:t>
            </a:r>
            <a:r>
              <a:rPr lang="es-PE" sz="1800" dirty="0"/>
              <a:t>nunca se quedará en punto </a:t>
            </a:r>
            <a:r>
              <a:rPr lang="es-PE" sz="1800" dirty="0" smtClean="0"/>
              <a:t>muerto porque </a:t>
            </a:r>
            <a:r>
              <a:rPr lang="es-PE" sz="1800" dirty="0"/>
              <a:t>no se bloquea directamente para llamados E/S</a:t>
            </a:r>
            <a:r>
              <a:rPr lang="es-PE" sz="1800" dirty="0" smtClean="0"/>
              <a:t>. Lo cual es muy util en operaciones lectura y escritura de Archivos.</a:t>
            </a:r>
          </a:p>
          <a:p>
            <a:r>
              <a:rPr lang="es-ES" sz="2000" dirty="0" smtClean="0"/>
              <a:t>Escenarios </a:t>
            </a:r>
            <a:r>
              <a:rPr lang="es-ES" sz="2000" dirty="0"/>
              <a:t>de uso</a:t>
            </a:r>
            <a:r>
              <a:rPr lang="es-ES" sz="2000" dirty="0" smtClean="0"/>
              <a:t>:</a:t>
            </a:r>
          </a:p>
          <a:p>
            <a:pPr lvl="1"/>
            <a:r>
              <a:rPr lang="es-ES" sz="1800" dirty="0" smtClean="0"/>
              <a:t>Concurrencia </a:t>
            </a:r>
            <a:r>
              <a:rPr lang="mr-IN" sz="1800" dirty="0" smtClean="0"/>
              <a:t>–</a:t>
            </a:r>
            <a:r>
              <a:rPr lang="es-ES" sz="1800" dirty="0" smtClean="0"/>
              <a:t>implementar aplicaciones altamente concurrentes.</a:t>
            </a:r>
          </a:p>
          <a:p>
            <a:pPr lvl="1"/>
            <a:r>
              <a:rPr lang="es-ES" sz="1800" dirty="0" smtClean="0"/>
              <a:t>E/S </a:t>
            </a:r>
            <a:r>
              <a:rPr lang="mr-IN" sz="1800" dirty="0" smtClean="0"/>
              <a:t>–</a:t>
            </a:r>
            <a:r>
              <a:rPr lang="es-ES" sz="1800" dirty="0" smtClean="0"/>
              <a:t> Implementar aplicaciones de procesamientos de archivos no bloqueantes.</a:t>
            </a:r>
            <a:endParaRPr lang="es-ES" sz="1800" dirty="0" smtClean="0"/>
          </a:p>
          <a:p>
            <a:r>
              <a:rPr lang="es-ES" sz="2000" dirty="0" err="1" smtClean="0"/>
              <a:t>URL's</a:t>
            </a:r>
            <a:r>
              <a:rPr lang="es-ES" sz="2000" dirty="0" smtClean="0"/>
              <a:t> de referencia:</a:t>
            </a:r>
            <a:endParaRPr lang="es-ES" sz="2000" dirty="0"/>
          </a:p>
          <a:p>
            <a:pPr lvl="1"/>
            <a:r>
              <a:rPr lang="es-ES" sz="1800" u="sng" dirty="0">
                <a:hlinkClick r:id="rId2"/>
              </a:rPr>
              <a:t>https://nodejs.org/es/docs</a:t>
            </a:r>
            <a:r>
              <a:rPr lang="es-ES" sz="1800" u="sng" dirty="0" smtClean="0">
                <a:hlinkClick r:id="rId2"/>
              </a:rPr>
              <a:t>/</a:t>
            </a:r>
            <a:endParaRPr lang="es-ES" sz="1800" u="sng" dirty="0" smtClean="0"/>
          </a:p>
          <a:p>
            <a:pPr lvl="1"/>
            <a:r>
              <a:rPr lang="es-ES" sz="1800" u="sng" dirty="0">
                <a:hlinkClick r:id="rId3"/>
              </a:rPr>
              <a:t>https://</a:t>
            </a:r>
            <a:r>
              <a:rPr lang="es-ES" sz="1800" u="sng" dirty="0" smtClean="0">
                <a:hlinkClick r:id="rId3"/>
              </a:rPr>
              <a:t>www.toptal.com/nodejs/why-the-hell-would-i-use-node-js</a:t>
            </a:r>
            <a:endParaRPr lang="es-ES" sz="1800" u="sng" dirty="0" smtClean="0"/>
          </a:p>
          <a:p>
            <a:pPr lvl="1"/>
            <a:endParaRPr lang="es-ES" sz="1800" u="sng" dirty="0" smtClean="0"/>
          </a:p>
        </p:txBody>
      </p:sp>
    </p:spTree>
    <p:extLst>
      <p:ext uri="{BB962C8B-B14F-4D97-AF65-F5344CB8AC3E}">
        <p14:creationId xmlns:p14="http://schemas.microsoft.com/office/powerpoint/2010/main" val="74851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err="1"/>
              <a:t>Elasticsearch</a:t>
            </a:r>
            <a:r>
              <a:rPr lang="es-PE" dirty="0"/>
              <a:t> es un servidor de búsqueda basado en </a:t>
            </a:r>
            <a:r>
              <a:rPr lang="es-PE" dirty="0" err="1"/>
              <a:t>Lucene</a:t>
            </a:r>
            <a:r>
              <a:rPr lang="es-PE" dirty="0"/>
              <a:t>. Provee un motor de búsqueda de texto completo, distribuido y con capacidad de </a:t>
            </a:r>
            <a:r>
              <a:rPr lang="es-PE" dirty="0" err="1"/>
              <a:t>multi</a:t>
            </a:r>
            <a:r>
              <a:rPr lang="es-PE" dirty="0"/>
              <a:t>-tenencia con una interfaz web REST y con documentos JSON. </a:t>
            </a:r>
            <a:r>
              <a:rPr lang="es-PE" dirty="0" err="1"/>
              <a:t>Elasticsearch</a:t>
            </a:r>
            <a:r>
              <a:rPr lang="es-PE" dirty="0"/>
              <a:t> está desarrollado en Java y está publicado como open </a:t>
            </a:r>
            <a:r>
              <a:rPr lang="es-PE" dirty="0" err="1"/>
              <a:t>source</a:t>
            </a:r>
            <a:r>
              <a:rPr lang="es-PE" dirty="0"/>
              <a:t>  bajo las condiciones de la Licencia de </a:t>
            </a:r>
            <a:r>
              <a:rPr lang="es-PE" dirty="0" smtClean="0"/>
              <a:t>Apache. </a:t>
            </a:r>
            <a:r>
              <a:rPr lang="es-ES" dirty="0"/>
              <a:t> </a:t>
            </a:r>
            <a:endParaRPr lang="es-ES" dirty="0" smtClean="0"/>
          </a:p>
          <a:p>
            <a:pPr algn="just"/>
            <a:r>
              <a:rPr lang="es-ES" dirty="0" smtClean="0"/>
              <a:t>Características</a:t>
            </a:r>
            <a:r>
              <a:rPr lang="es-ES" dirty="0"/>
              <a:t>:</a:t>
            </a:r>
          </a:p>
          <a:p>
            <a:pPr lvl="1"/>
            <a:r>
              <a:rPr lang="es-ES" dirty="0" smtClean="0"/>
              <a:t>Actualización </a:t>
            </a:r>
            <a:r>
              <a:rPr lang="es-ES" dirty="0"/>
              <a:t>de datos en tiempo real.</a:t>
            </a:r>
          </a:p>
          <a:p>
            <a:pPr lvl="1"/>
            <a:r>
              <a:rPr lang="es-ES" dirty="0" smtClean="0"/>
              <a:t>Permite </a:t>
            </a:r>
            <a:r>
              <a:rPr lang="es-ES" dirty="0"/>
              <a:t>realizar búsquedas full-</a:t>
            </a:r>
            <a:r>
              <a:rPr lang="es-ES" dirty="0" err="1"/>
              <a:t>text</a:t>
            </a:r>
            <a:r>
              <a:rPr lang="es-ES" dirty="0"/>
              <a:t>.</a:t>
            </a:r>
          </a:p>
          <a:p>
            <a:pPr lvl="1"/>
            <a:r>
              <a:rPr lang="es-ES" dirty="0" smtClean="0"/>
              <a:t>Preparado </a:t>
            </a:r>
            <a:r>
              <a:rPr lang="es-ES" dirty="0"/>
              <a:t>para escalar horizontalmente.</a:t>
            </a:r>
          </a:p>
          <a:p>
            <a:pPr lvl="1"/>
            <a:r>
              <a:rPr lang="es-ES" dirty="0" smtClean="0"/>
              <a:t>Capaz </a:t>
            </a:r>
            <a:r>
              <a:rPr lang="es-ES" dirty="0"/>
              <a:t>de detectar y eliminar nodos que estén fallando y reorganizarse a sí mismos para asegurar que los datos estén a salvo y permanezcan accesibles</a:t>
            </a:r>
          </a:p>
          <a:p>
            <a:pPr lvl="1"/>
            <a:r>
              <a:rPr lang="es-ES" dirty="0" smtClean="0"/>
              <a:t>Puede </a:t>
            </a:r>
            <a:r>
              <a:rPr lang="es-ES" dirty="0"/>
              <a:t>alojar múltiples índices, que podrán ser consultados de manera independiente o en grupo.</a:t>
            </a:r>
          </a:p>
          <a:p>
            <a:pPr lvl="1"/>
            <a:r>
              <a:rPr lang="es-ES" dirty="0" smtClean="0"/>
              <a:t>Proporciona </a:t>
            </a:r>
            <a:r>
              <a:rPr lang="es-ES" dirty="0"/>
              <a:t>un API </a:t>
            </a:r>
            <a:r>
              <a:rPr lang="es-ES" dirty="0" err="1"/>
              <a:t>Restful</a:t>
            </a:r>
            <a:r>
              <a:rPr lang="es-ES" dirty="0"/>
              <a:t>, con JSON y sobre HTTP, que permite realizar casi acciones administrativas y ACID de los datos.</a:t>
            </a:r>
          </a:p>
          <a:p>
            <a:r>
              <a:rPr lang="es-ES" dirty="0" smtClean="0"/>
              <a:t>Escenarios </a:t>
            </a:r>
            <a:r>
              <a:rPr lang="es-ES" dirty="0"/>
              <a:t>de uso</a:t>
            </a:r>
            <a:r>
              <a:rPr lang="es-ES" dirty="0" smtClean="0"/>
              <a:t>:</a:t>
            </a:r>
          </a:p>
          <a:p>
            <a:pPr lvl="1"/>
            <a:r>
              <a:rPr lang="es-PE" sz="2000" dirty="0"/>
              <a:t>Motor de búsqueda distribuido en tiempo real. </a:t>
            </a:r>
            <a:endParaRPr lang="es-PE" sz="2000" dirty="0" smtClean="0"/>
          </a:p>
          <a:p>
            <a:r>
              <a:rPr lang="es-ES" dirty="0" err="1" smtClean="0"/>
              <a:t>URL's</a:t>
            </a:r>
            <a:r>
              <a:rPr lang="es-ES" dirty="0" smtClean="0"/>
              <a:t> de referencia:</a:t>
            </a:r>
            <a:endParaRPr lang="es-ES" dirty="0"/>
          </a:p>
          <a:p>
            <a:pPr lvl="1"/>
            <a:r>
              <a:rPr lang="es-PE" u="sng" dirty="0">
                <a:hlinkClick r:id="rId3"/>
              </a:rPr>
              <a:t>https://</a:t>
            </a:r>
            <a:r>
              <a:rPr lang="es-PE" u="sng" dirty="0" smtClean="0">
                <a:hlinkClick r:id="rId3"/>
              </a:rPr>
              <a:t>www.elastic.co/products/elasticsearch</a:t>
            </a:r>
            <a:endParaRPr lang="es-PE" u="sng" dirty="0" smtClean="0"/>
          </a:p>
          <a:p>
            <a:pPr lvl="1"/>
            <a:r>
              <a:rPr lang="es-PE" u="sng" dirty="0">
                <a:hlinkClick r:id="rId4"/>
              </a:rPr>
              <a:t>http://www.tnrglobal.com/blog/2012/03/elasticsearch-evaluation-white-paper-released-promising-for-big-data/</a:t>
            </a:r>
            <a:r>
              <a:rPr lang="es-ES" u="sng" dirty="0"/>
              <a:t> </a:t>
            </a:r>
            <a:endParaRPr lang="es-PE" dirty="0"/>
          </a:p>
          <a:p>
            <a:pPr lvl="1"/>
            <a:r>
              <a:rPr lang="es-PE" u="sng" dirty="0">
                <a:hlinkClick r:id="rId5"/>
              </a:rPr>
              <a:t>https://www.oreilly.com/ideas/10-elasticsearch-metrics-to-watch</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a:t>
            </a:r>
            <a:r>
              <a:rPr lang="es-PE" dirty="0" smtClean="0"/>
              <a:t>6.1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ES" dirty="0"/>
              <a:t>Apache </a:t>
            </a:r>
            <a:r>
              <a:rPr lang="es-ES" dirty="0" err="1"/>
              <a:t>Cassandra</a:t>
            </a:r>
            <a:r>
              <a:rPr lang="es-ES" dirty="0"/>
              <a:t> es una base de datos </a:t>
            </a:r>
            <a:r>
              <a:rPr lang="es-ES" dirty="0" err="1"/>
              <a:t>NoSQL</a:t>
            </a:r>
            <a:r>
              <a:rPr lang="es-ES" dirty="0"/>
              <a:t> distribuida y basada en un modelo de almacenamiento de «clave-valor», de código abierto que está escrita en Java. Permite </a:t>
            </a:r>
            <a:r>
              <a:rPr lang="es-ES" dirty="0" smtClean="0"/>
              <a:t>almacenar </a:t>
            </a:r>
            <a:r>
              <a:rPr lang="es-ES" dirty="0"/>
              <a:t>grandes volúmenes de datos en forma distribuida. Su objetivo principal es la escalabilidad lineal y la disponibilidad. La arquitectura distribuida de </a:t>
            </a:r>
            <a:r>
              <a:rPr lang="es-ES" dirty="0" err="1"/>
              <a:t>Cassandra</a:t>
            </a:r>
            <a:r>
              <a:rPr lang="es-ES" dirty="0"/>
              <a:t> está basada en una serie de nodos iguales que se comunican con un protocolo P2P con lo que la redundancia es máxima. Está desarrollada por Apache Software </a:t>
            </a:r>
            <a:r>
              <a:rPr lang="es-ES" dirty="0" err="1" smtClean="0"/>
              <a:t>Foundation</a:t>
            </a:r>
            <a:r>
              <a:rPr lang="es-PE" dirty="0" smtClean="0"/>
              <a:t>. </a:t>
            </a:r>
            <a:r>
              <a:rPr lang="es-ES" dirty="0"/>
              <a:t> </a:t>
            </a:r>
            <a:endParaRPr lang="es-ES" dirty="0" smtClean="0"/>
          </a:p>
          <a:p>
            <a:pPr algn="just"/>
            <a:r>
              <a:rPr lang="es-ES" dirty="0" smtClean="0"/>
              <a:t>Características</a:t>
            </a:r>
            <a:r>
              <a:rPr lang="es-ES" dirty="0"/>
              <a:t>:</a:t>
            </a:r>
          </a:p>
          <a:p>
            <a:pPr lvl="1"/>
            <a:r>
              <a:rPr lang="es-PE" dirty="0"/>
              <a:t>La información está repartida a lo largo de los nodos del </a:t>
            </a:r>
            <a:r>
              <a:rPr lang="es-PE" dirty="0" err="1"/>
              <a:t>cluster</a:t>
            </a:r>
            <a:r>
              <a:rPr lang="es-PE" dirty="0"/>
              <a:t>.</a:t>
            </a:r>
          </a:p>
          <a:p>
            <a:pPr lvl="1"/>
            <a:r>
              <a:rPr lang="es-PE" dirty="0"/>
              <a:t>Rendimiento de forma lineal respecto al número de nodos que añadamos.</a:t>
            </a:r>
          </a:p>
          <a:p>
            <a:pPr lvl="1"/>
            <a:r>
              <a:rPr lang="es-PE" dirty="0"/>
              <a:t>Escala de forma horizontal,</a:t>
            </a:r>
          </a:p>
          <a:p>
            <a:pPr lvl="1"/>
            <a:r>
              <a:rPr lang="es-PE" dirty="0" err="1"/>
              <a:t>Cassandra</a:t>
            </a:r>
            <a:r>
              <a:rPr lang="es-PE" dirty="0"/>
              <a:t> </a:t>
            </a:r>
            <a:r>
              <a:rPr lang="es-PE" dirty="0" err="1"/>
              <a:t>Query</a:t>
            </a:r>
            <a:r>
              <a:rPr lang="es-PE" dirty="0"/>
              <a:t> </a:t>
            </a:r>
            <a:r>
              <a:rPr lang="es-PE" dirty="0" err="1"/>
              <a:t>Language</a:t>
            </a:r>
            <a:r>
              <a:rPr lang="es-PE" dirty="0"/>
              <a:t> (CQL) es el lenguaje de acceso a datos en </a:t>
            </a:r>
            <a:r>
              <a:rPr lang="es-PE" dirty="0" err="1"/>
              <a:t>Cassandra</a:t>
            </a:r>
            <a:r>
              <a:rPr lang="es-PE" dirty="0"/>
              <a:t>, es un derivado reducido de SQL</a:t>
            </a:r>
            <a:endParaRPr lang="es-ES" dirty="0"/>
          </a:p>
          <a:p>
            <a:r>
              <a:rPr lang="es-ES" dirty="0" smtClean="0"/>
              <a:t>Escenarios </a:t>
            </a:r>
            <a:r>
              <a:rPr lang="es-ES" dirty="0"/>
              <a:t>de uso</a:t>
            </a:r>
            <a:r>
              <a:rPr lang="es-ES" dirty="0" smtClean="0"/>
              <a:t>:</a:t>
            </a:r>
          </a:p>
          <a:p>
            <a:pPr lvl="1"/>
            <a:r>
              <a:rPr lang="es-PE" dirty="0"/>
              <a:t>Almacenamiento de datos no estructurados </a:t>
            </a:r>
          </a:p>
          <a:p>
            <a:pPr lvl="1"/>
            <a:r>
              <a:rPr lang="es-PE" dirty="0"/>
              <a:t>Búsqueda en datos no estructurados </a:t>
            </a:r>
            <a:endParaRPr lang="es-PE" dirty="0" smtClean="0"/>
          </a:p>
          <a:p>
            <a:r>
              <a:rPr lang="es-ES" dirty="0" err="1" smtClean="0"/>
              <a:t>URL's</a:t>
            </a:r>
            <a:r>
              <a:rPr lang="es-ES" dirty="0" smtClean="0"/>
              <a:t> de referencia:</a:t>
            </a:r>
            <a:endParaRPr lang="es-ES" dirty="0"/>
          </a:p>
          <a:p>
            <a:pPr lvl="1"/>
            <a:r>
              <a:rPr lang="es-PE" u="sng" dirty="0">
                <a:hlinkClick r:id="rId3"/>
              </a:rPr>
              <a:t>http://cassandra.apache.org</a:t>
            </a:r>
            <a:r>
              <a:rPr lang="es-PE" u="sng" dirty="0" smtClean="0">
                <a:hlinkClick r:id="rId3"/>
              </a:rPr>
              <a:t>/</a:t>
            </a:r>
            <a:endParaRPr lang="es-PE" u="sng" dirty="0" smtClean="0"/>
          </a:p>
          <a:p>
            <a:pPr lvl="1"/>
            <a:r>
              <a:rPr lang="es-PE" u="sng" dirty="0">
                <a:hlinkClick r:id="rId4"/>
              </a:rPr>
              <a:t>https://www.panel.es/blog/por-que-cassandra-no-es-una-base-de-datos-cualquiera/</a:t>
            </a:r>
            <a:r>
              <a:rPr lang="es-ES" u="sng" dirty="0"/>
              <a:t> </a:t>
            </a:r>
            <a:endParaRPr lang="es-PE" dirty="0"/>
          </a:p>
          <a:p>
            <a:pPr lvl="1"/>
            <a:r>
              <a:rPr lang="es-PE" u="sng" dirty="0"/>
              <a:t> </a:t>
            </a:r>
            <a:r>
              <a:rPr lang="es-PE" u="sng" dirty="0">
                <a:hlinkClick r:id="rId5"/>
              </a:rPr>
              <a:t>https://www.paradigmadigital.com/dev/cassandra-la-dama-de-las-bases-de-datos-nosql/</a:t>
            </a:r>
            <a:r>
              <a:rPr lang="es-ES" dirty="0"/>
              <a:t> </a:t>
            </a:r>
            <a:endParaRPr lang="es-PE" dirty="0"/>
          </a:p>
          <a:p>
            <a:pPr lvl="1"/>
            <a:r>
              <a:rPr lang="es-ES" u="sng" dirty="0">
                <a:hlinkClick r:id="rId6"/>
              </a:rPr>
              <a:t>https://www.datastax.com/products/datastax-enterprise-support</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a:t>
            </a:r>
            <a:r>
              <a:rPr lang="es-PE" dirty="0" smtClean="0"/>
              <a:t>3.11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PE" sz="2400" dirty="0"/>
              <a:t>Es producto Oracle que permite que múltiples computadoras accedan a un Oracle RDBMS  de manera simultánea mientras acceden a una base de datos, esto proporciona </a:t>
            </a:r>
            <a:r>
              <a:rPr lang="es-PE" sz="2400" dirty="0" err="1"/>
              <a:t>clustering</a:t>
            </a:r>
            <a:r>
              <a:rPr lang="es-PE" sz="2400" dirty="0"/>
              <a:t>. Es un componente adicional para la Oracle </a:t>
            </a:r>
            <a:r>
              <a:rPr lang="es-PE" sz="2400" dirty="0" err="1"/>
              <a:t>Database</a:t>
            </a:r>
            <a:r>
              <a:rPr lang="es-PE" sz="2400" dirty="0"/>
              <a:t> Enterprise </a:t>
            </a:r>
            <a:r>
              <a:rPr lang="es-PE" sz="2400" dirty="0" err="1"/>
              <a:t>Edition</a:t>
            </a:r>
            <a:r>
              <a:rPr lang="es-PE" sz="2400" dirty="0"/>
              <a:t> </a:t>
            </a:r>
            <a:endParaRPr lang="es-PE" sz="2400" dirty="0" smtClean="0"/>
          </a:p>
          <a:p>
            <a:pPr algn="just"/>
            <a:r>
              <a:rPr lang="es-ES" sz="2400" dirty="0"/>
              <a:t>Características:</a:t>
            </a:r>
          </a:p>
          <a:p>
            <a:pPr lvl="1" algn="just"/>
            <a:r>
              <a:rPr lang="es-PE" sz="2000" dirty="0"/>
              <a:t>Permite que una o más instancias a acceden a una misma base de datos Oracle</a:t>
            </a:r>
            <a:endParaRPr lang="es-ES" sz="2000" dirty="0"/>
          </a:p>
          <a:p>
            <a:pPr algn="just"/>
            <a:r>
              <a:rPr lang="es-ES" sz="2400" dirty="0" smtClean="0"/>
              <a:t>Escenarios </a:t>
            </a:r>
            <a:r>
              <a:rPr lang="es-ES" sz="2400" dirty="0"/>
              <a:t>de uso</a:t>
            </a:r>
            <a:r>
              <a:rPr lang="es-ES" sz="2400" dirty="0" smtClean="0"/>
              <a:t>:</a:t>
            </a:r>
          </a:p>
          <a:p>
            <a:pPr lvl="1" algn="just"/>
            <a:r>
              <a:rPr lang="es-PE" sz="2000" dirty="0"/>
              <a:t>Implementar </a:t>
            </a:r>
            <a:r>
              <a:rPr lang="es-PE" sz="2000" dirty="0" smtClean="0"/>
              <a:t>clúster </a:t>
            </a:r>
            <a:r>
              <a:rPr lang="es-PE" sz="2000" dirty="0"/>
              <a:t>de base de datos Oracle</a:t>
            </a:r>
            <a:endParaRPr lang="es-ES" sz="2000" dirty="0" smtClean="0"/>
          </a:p>
          <a:p>
            <a:pPr algn="just"/>
            <a:r>
              <a:rPr lang="es-ES" sz="2400" dirty="0" err="1" smtClean="0"/>
              <a:t>URL's</a:t>
            </a:r>
            <a:r>
              <a:rPr lang="es-ES" sz="2400" dirty="0" smtClean="0"/>
              <a:t> de referencia:</a:t>
            </a:r>
            <a:endParaRPr lang="es-ES" sz="2400" dirty="0"/>
          </a:p>
          <a:p>
            <a:pPr lvl="1" algn="just"/>
            <a:r>
              <a:rPr lang="es-PE" sz="2000" u="sng" dirty="0">
                <a:hlinkClick r:id="rId3"/>
              </a:rPr>
              <a:t>http://</a:t>
            </a:r>
            <a:r>
              <a:rPr lang="es-PE" sz="2000" u="sng" dirty="0" smtClean="0">
                <a:hlinkClick r:id="rId3"/>
              </a:rPr>
              <a:t>www.oracle.com/technetwork/database/options/clustering</a:t>
            </a:r>
            <a:endParaRPr lang="es-PE" sz="2000" u="sng" dirty="0" smtClean="0"/>
          </a:p>
          <a:p>
            <a:pPr lvl="1" algn="just"/>
            <a:r>
              <a:rPr lang="es-PE" sz="2000" u="sng" dirty="0">
                <a:hlinkClick r:id="rId4"/>
              </a:rPr>
              <a:t>https://docs.oracle.com/database/121/DBLIC/editions.htm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sz="2400" dirty="0"/>
              <a:t>Oracle </a:t>
            </a:r>
            <a:r>
              <a:rPr lang="es-ES" sz="2400" dirty="0" err="1"/>
              <a:t>Database</a:t>
            </a:r>
            <a:r>
              <a:rPr lang="es-ES" sz="2400" dirty="0"/>
              <a:t> es un sistema de gestión de base de datos de tipo objeto-relacional (ORDBMS) propiedad de Oracle </a:t>
            </a:r>
            <a:r>
              <a:rPr lang="es-ES" sz="2400" dirty="0" err="1"/>
              <a:t>Corporation</a:t>
            </a:r>
            <a:r>
              <a:rPr lang="es-ES" sz="2400" dirty="0" smtClean="0"/>
              <a:t>.</a:t>
            </a:r>
          </a:p>
          <a:p>
            <a:pPr algn="just"/>
            <a:r>
              <a:rPr lang="es-ES" sz="2400" dirty="0"/>
              <a:t>Características:</a:t>
            </a:r>
          </a:p>
          <a:p>
            <a:pPr lvl="1" algn="just"/>
            <a:r>
              <a:rPr lang="es-ES" sz="2000" dirty="0" smtClean="0"/>
              <a:t>Bases </a:t>
            </a:r>
            <a:r>
              <a:rPr lang="es-ES" sz="2000" dirty="0"/>
              <a:t>de datos 'conectables'</a:t>
            </a:r>
          </a:p>
          <a:p>
            <a:pPr lvl="1" algn="just"/>
            <a:r>
              <a:rPr lang="es-ES" sz="2000" dirty="0" smtClean="0"/>
              <a:t>Oracle </a:t>
            </a:r>
            <a:r>
              <a:rPr lang="es-ES" sz="2000" dirty="0" err="1"/>
              <a:t>database</a:t>
            </a:r>
            <a:r>
              <a:rPr lang="es-ES" sz="2000" dirty="0"/>
              <a:t> 12c monitoriza la actividad de cada columna de las tablas, determina qué tipo de compresión se adapta mejor a cada una</a:t>
            </a:r>
          </a:p>
          <a:p>
            <a:pPr lvl="1" algn="just"/>
            <a:r>
              <a:rPr lang="es-ES" sz="2000" dirty="0" smtClean="0"/>
              <a:t>Permite </a:t>
            </a:r>
            <a:r>
              <a:rPr lang="es-ES" sz="2000" dirty="0"/>
              <a:t>crear índices duplicados sobre el mismo conjunto de columnas, útil en entornos de Data </a:t>
            </a:r>
            <a:r>
              <a:rPr lang="es-ES" sz="2000" dirty="0" err="1"/>
              <a:t>Warehouse</a:t>
            </a:r>
            <a:endParaRPr lang="es-ES" sz="2000" dirty="0"/>
          </a:p>
          <a:p>
            <a:pPr lvl="1" algn="just"/>
            <a:r>
              <a:rPr lang="es-ES" sz="2000" dirty="0" smtClean="0"/>
              <a:t>Devolver </a:t>
            </a:r>
            <a:r>
              <a:rPr lang="es-ES" sz="2000" dirty="0" err="1"/>
              <a:t>resultsets</a:t>
            </a:r>
            <a:r>
              <a:rPr lang="es-ES" sz="2000" dirty="0"/>
              <a:t> por referencia el mismo cursor desde las mismas funciones y </a:t>
            </a:r>
            <a:r>
              <a:rPr lang="es-ES" sz="2000" dirty="0" err="1"/>
              <a:t>procedures</a:t>
            </a:r>
            <a:endParaRPr lang="es-ES" sz="2000" dirty="0"/>
          </a:p>
          <a:p>
            <a:pPr lvl="1" algn="just"/>
            <a:r>
              <a:rPr lang="es-ES" sz="2000" dirty="0" smtClean="0"/>
              <a:t>Incorpora </a:t>
            </a:r>
            <a:r>
              <a:rPr lang="es-ES" sz="2000" dirty="0"/>
              <a:t>columnas de Identidad (auto </a:t>
            </a:r>
            <a:r>
              <a:rPr lang="es-ES" sz="2000" dirty="0" err="1"/>
              <a:t>incrementador</a:t>
            </a:r>
            <a:r>
              <a:rPr lang="es-ES" sz="2000" dirty="0"/>
              <a:t>)</a:t>
            </a:r>
          </a:p>
          <a:p>
            <a:pPr lvl="1" algn="just"/>
            <a:r>
              <a:rPr lang="es-ES" sz="2000" dirty="0" smtClean="0"/>
              <a:t>Sentencias </a:t>
            </a:r>
            <a:r>
              <a:rPr lang="es-ES" sz="2000" dirty="0"/>
              <a:t>que permiten filas, offset y </a:t>
            </a:r>
            <a:r>
              <a:rPr lang="es-ES" sz="2000" dirty="0" err="1"/>
              <a:t>fetch</a:t>
            </a:r>
            <a:r>
              <a:rPr lang="es-ES" sz="2000" dirty="0"/>
              <a:t>, permiten crear consultas de tipo Top N además permitir la paginación de los datos para seleccionar ciertos subconjuntos de datos.</a:t>
            </a:r>
          </a:p>
          <a:p>
            <a:pPr lvl="1" algn="just"/>
            <a:r>
              <a:rPr lang="es-ES" sz="2000" dirty="0" smtClean="0"/>
              <a:t>Tamaños </a:t>
            </a:r>
            <a:r>
              <a:rPr lang="es-ES" sz="2000" dirty="0"/>
              <a:t>máximos de Varchar2 y NVarchar2 se han incrementado de 4K a 32K</a:t>
            </a:r>
          </a:p>
          <a:p>
            <a:pPr algn="just"/>
            <a:r>
              <a:rPr lang="es-ES" sz="2400" dirty="0" smtClean="0"/>
              <a:t>Escenarios </a:t>
            </a:r>
            <a:r>
              <a:rPr lang="es-ES" sz="2400" dirty="0"/>
              <a:t>de uso</a:t>
            </a:r>
            <a:r>
              <a:rPr lang="es-ES" sz="2400" dirty="0" smtClean="0"/>
              <a:t>:</a:t>
            </a:r>
          </a:p>
          <a:p>
            <a:pPr lvl="1" algn="just"/>
            <a:r>
              <a:rPr lang="es-PE" sz="1800" dirty="0"/>
              <a:t>Implementar base de datos relacionar para sistemas de negocio</a:t>
            </a:r>
            <a:endParaRPr lang="es-ES" sz="2000" dirty="0" smtClean="0"/>
          </a:p>
          <a:p>
            <a:pPr algn="just"/>
            <a:r>
              <a:rPr lang="es-ES" sz="2400" dirty="0" err="1" smtClean="0"/>
              <a:t>URL's</a:t>
            </a:r>
            <a:r>
              <a:rPr lang="es-ES" sz="2400" dirty="0" smtClean="0"/>
              <a:t> de referencia:</a:t>
            </a:r>
            <a:endParaRPr lang="es-ES" sz="2400" dirty="0"/>
          </a:p>
          <a:p>
            <a:pPr lvl="1" algn="just"/>
            <a:r>
              <a:rPr lang="es-PE" sz="1800" u="sng" dirty="0">
                <a:hlinkClick r:id="rId3"/>
              </a:rPr>
              <a:t>http://</a:t>
            </a:r>
            <a:r>
              <a:rPr lang="es-PE" sz="1800" u="sng" dirty="0" smtClean="0">
                <a:hlinkClick r:id="rId3"/>
              </a:rPr>
              <a:t>www.oracle.com/technetwork/database/enterprise-edition</a:t>
            </a:r>
            <a:endParaRPr lang="es-PE" sz="1800" dirty="0"/>
          </a:p>
          <a:p>
            <a:pPr lvl="1" algn="just"/>
            <a:r>
              <a:rPr lang="es-PE" sz="2000" u="sng" dirty="0" smtClean="0">
                <a:hlinkClick r:id="rId4"/>
              </a:rPr>
              <a:t>https</a:t>
            </a:r>
            <a:r>
              <a:rPr lang="es-PE" sz="2000" u="sng" dirty="0">
                <a:hlinkClick r:id="rId4"/>
              </a:rPr>
              <a:t>://docs.oracle.com/database/121/DBLIC/editions.htm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fr-FR" dirty="0"/>
              <a:t>Oracle </a:t>
            </a:r>
            <a:r>
              <a:rPr lang="fr-FR" dirty="0" err="1"/>
              <a:t>Database</a:t>
            </a:r>
            <a:r>
              <a:rPr lang="fr-FR" dirty="0"/>
              <a:t> Enterprise Edition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44896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smtClean="0"/>
              <a:t>La </a:t>
            </a:r>
            <a:r>
              <a:rPr lang="es-ES" sz="1600" dirty="0"/>
              <a:t>información de portales web permiten proporcionar información de alcance general a los usuarios del OSCE.</a:t>
            </a:r>
          </a:p>
          <a:p>
            <a:r>
              <a:rPr lang="es-ES" sz="1600" dirty="0" smtClean="0"/>
              <a:t>Proporciona </a:t>
            </a:r>
            <a:r>
              <a:rPr lang="es-ES" sz="1600" dirty="0"/>
              <a:t>soporte tecnológico a los portales web de las diferentes áreas organizacionales del OSCE.</a:t>
            </a:r>
          </a:p>
          <a:p>
            <a:r>
              <a:rPr lang="es-ES" sz="1600" dirty="0" smtClean="0"/>
              <a:t>Permite </a:t>
            </a:r>
            <a:r>
              <a:rPr lang="es-ES" sz="1600" dirty="0"/>
              <a:t>la inclusión de páginas web con información dinámica consumida desde la plataforma de microservicios.</a:t>
            </a:r>
          </a:p>
          <a:p>
            <a:r>
              <a:rPr lang="es-ES" sz="1600" dirty="0" smtClean="0"/>
              <a:t>Permite </a:t>
            </a:r>
            <a:r>
              <a:rPr lang="es-ES" sz="1600" dirty="0"/>
              <a:t>la inclusión de contenido web de alcance general que este expuesto en la plataforma de contenido web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pPr lvl="0"/>
            <a:r>
              <a:rPr lang="es-PE" dirty="0"/>
              <a:t>Las aplicaciones web permiten procesar información transaccional y de consultas de los procesos de negocio del OSCE.</a:t>
            </a:r>
          </a:p>
          <a:p>
            <a:pPr lvl="0"/>
            <a:r>
              <a:rPr lang="es-PE" dirty="0"/>
              <a:t>Las aplicaciones web pueden reutilizar el contenido web general al OSCE o el contenido web de otras aplicaciones web que estén publicadas en la plataforma de contenido web.</a:t>
            </a:r>
          </a:p>
          <a:p>
            <a:pPr lvl="0"/>
            <a:r>
              <a:rPr lang="es-PE" dirty="0"/>
              <a:t>Las aplicaciones web procesan la información a través de los servicios expuestos en la plataforma de microservicios y plataforma de aplicaciones empresariales.</a:t>
            </a:r>
          </a:p>
          <a:p>
            <a:pPr lvl="0"/>
            <a:r>
              <a:rPr lang="es-PE" dirty="0"/>
              <a:t>Las aplicaciones web acceden a los documentos del OSCE a través de la plataforma de documentos.</a:t>
            </a:r>
          </a:p>
          <a:p>
            <a:pPr lvl="0"/>
            <a:r>
              <a:rPr lang="es-PE" dirty="0"/>
              <a:t>Las aplicaciones web del tipo SPA se publican en la plataforma de contenido web </a:t>
            </a:r>
          </a:p>
          <a:p>
            <a:pPr lvl="0"/>
            <a:r>
              <a:rPr lang="es-PE" dirty="0"/>
              <a:t>Las aplicaciones web que forman parte de un sistema monolítico son desplegadas en la plataforma de aplicaciones empresariales y el contenido web que utiliza es desplegado en la plataforma de contenido web.</a:t>
            </a:r>
          </a:p>
          <a:p>
            <a:pPr marL="0" indent="0">
              <a:buNone/>
            </a:pPr>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pPr lvl="0"/>
            <a:r>
              <a:rPr lang="es-PE" dirty="0"/>
              <a:t>Las aplicaciones móviles permiten realizar operaciones transaccionales y de consultas de los procesos de negocio del OSCE.</a:t>
            </a:r>
          </a:p>
          <a:p>
            <a:pPr lvl="0"/>
            <a:r>
              <a:rPr lang="es-PE" dirty="0"/>
              <a:t>Las aplicaciones móviles son publicadas en Apple App Store y Google  Play Store para que los usuarios la descarguen</a:t>
            </a:r>
          </a:p>
          <a:p>
            <a:pPr lvl="0"/>
            <a:r>
              <a:rPr lang="es-PE" dirty="0"/>
              <a:t>Las aplicaciones móviles hacen uso de la plataforma de contenido web para reutilizar contenido de otras aplicaciones web del OSCE.</a:t>
            </a:r>
          </a:p>
          <a:p>
            <a:pPr lvl="0"/>
            <a:r>
              <a:rPr lang="es-PE" dirty="0"/>
              <a:t>Las aplicaciones móviles procesan la información a través de los servicios expuestos en la plataforma de microservicios y plataforma de aplicaciones empresariales.</a:t>
            </a:r>
          </a:p>
          <a:p>
            <a:pPr lvl="0"/>
            <a:r>
              <a:rPr lang="es-PE" dirty="0"/>
              <a:t>Las aplicaciones móviles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55000" lnSpcReduction="20000"/>
          </a:bodyPr>
          <a:lstStyle/>
          <a:p>
            <a:pPr lvl="0"/>
            <a:r>
              <a:rPr lang="es-PE" dirty="0"/>
              <a:t>Los servicios de integración permite orquestar el procesamiento entre diferentes sistemas del OSCE y/o sistemas externos al OSCE.</a:t>
            </a:r>
          </a:p>
          <a:p>
            <a:pPr lvl="0"/>
            <a:r>
              <a:rPr lang="es-PE" dirty="0"/>
              <a:t>Las aplicaciones del OSCE deben acceder a los servicios de entidades externas a través de la plataforma de integración de servicios.</a:t>
            </a:r>
          </a:p>
          <a:p>
            <a:pPr lvl="0"/>
            <a:r>
              <a:rPr lang="es-PE" dirty="0"/>
              <a:t>Las aplicaciones del OSCE deben acceder a los servicios internos a través de la plataforma de integración de servicios.</a:t>
            </a:r>
          </a:p>
          <a:p>
            <a:pPr lvl="0"/>
            <a:r>
              <a:rPr lang="es-PE" dirty="0"/>
              <a:t>Permite gestionar los eventos que comuniquen los sistemas del OSCE para invocar los servicios de negocio relacionados.</a:t>
            </a:r>
          </a:p>
          <a:p>
            <a:pPr lvl="0"/>
            <a:r>
              <a:rPr lang="es-PE" dirty="0"/>
              <a:t>Permite gestionar las tareas programadas requeridas por los diferentes sistemas del OSCE</a:t>
            </a:r>
            <a:r>
              <a:rPr lang="es-PE" dirty="0" smtClean="0"/>
              <a:t>.</a:t>
            </a:r>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125880279"/>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smtClean="0">
                          <a:solidFill>
                            <a:schemeClr val="dk1"/>
                          </a:solidFill>
                          <a:effectLst/>
                          <a:latin typeface="+mn-lt"/>
                          <a:ea typeface="+mn-ea"/>
                          <a:cs typeface="+mn-cs"/>
                        </a:rPr>
                        <a:t>Apache Http Server 2.0.x tiene </a:t>
                      </a:r>
                      <a:r>
                        <a:rPr lang="es-PE" sz="1050" kern="1200" dirty="0">
                          <a:solidFill>
                            <a:schemeClr val="dk1"/>
                          </a:solidFill>
                          <a:effectLst/>
                          <a:latin typeface="+mn-lt"/>
                          <a:ea typeface="+mn-ea"/>
                          <a:cs typeface="+mn-cs"/>
                        </a:rPr>
                        <a:t>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1395</TotalTime>
  <Words>6211</Words>
  <Application>Microsoft Macintosh PowerPoint</Application>
  <PresentationFormat>Presentación en pantalla (4:3)</PresentationFormat>
  <Paragraphs>670</Paragraphs>
  <Slides>65</Slides>
  <Notes>35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65</vt:i4>
      </vt:variant>
    </vt:vector>
  </HeadingPairs>
  <TitlesOfParts>
    <vt:vector size="73" baseType="lpstr">
      <vt:lpstr>Calibri</vt:lpstr>
      <vt:lpstr>Calibri Light</vt:lpstr>
      <vt:lpstr>Mangal</vt:lpstr>
      <vt:lpstr>MS Mincho</vt:lpstr>
      <vt:lpstr>Times New Roman</vt:lpstr>
      <vt:lpstr>Wingdings</vt:lpstr>
      <vt:lpstr>Arial</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Presentación de PowerPoint</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Eduardo Marchena Rosales</cp:lastModifiedBy>
  <cp:revision>171</cp:revision>
  <dcterms:created xsi:type="dcterms:W3CDTF">2017-12-18T02:39:58Z</dcterms:created>
  <dcterms:modified xsi:type="dcterms:W3CDTF">2017-12-26T07:56:10Z</dcterms:modified>
</cp:coreProperties>
</file>